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
  </p:notesMasterIdLst>
  <p:sldIdLst>
    <p:sldId id="256" r:id="rId3"/>
    <p:sldId id="432" r:id="rId4"/>
    <p:sldId id="259" r:id="rId5"/>
    <p:sldId id="273" r:id="rId6"/>
    <p:sldId id="272" r:id="rId7"/>
    <p:sldId id="262" r:id="rId8"/>
    <p:sldId id="275" r:id="rId9"/>
    <p:sldId id="281" r:id="rId10"/>
    <p:sldId id="282" r:id="rId11"/>
    <p:sldId id="284" r:id="rId12"/>
    <p:sldId id="283" r:id="rId13"/>
    <p:sldId id="434" r:id="rId14"/>
    <p:sldId id="431" r:id="rId1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d zhang" initials="bz" lastIdx="1" clrIdx="0">
    <p:extLst>
      <p:ext uri="{19B8F6BF-5375-455C-9EA6-DF929625EA0E}">
        <p15:presenceInfo xmlns:p15="http://schemas.microsoft.com/office/powerpoint/2012/main" userId="a10246c05fcdc3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1406"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ADD662-E817-44B6-A4F2-A3C5062427C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F77D739-8218-43B3-BEB8-0C325E9510DD}">
      <dgm:prSet custT="1"/>
      <dgm:spPr/>
      <dgm:t>
        <a:bodyPr/>
        <a:lstStyle/>
        <a:p>
          <a:r>
            <a:rPr lang="en-US" sz="900" b="1"/>
            <a:t>Data preparation</a:t>
          </a:r>
          <a:endParaRPr lang="en-US" sz="900"/>
        </a:p>
      </dgm:t>
    </dgm:pt>
    <dgm:pt modelId="{54E6915A-6309-4411-8C44-214CCC09FCD9}" type="parTrans" cxnId="{00DC5C9A-F8F6-48AB-9A04-8D44BFA26919}">
      <dgm:prSet/>
      <dgm:spPr/>
      <dgm:t>
        <a:bodyPr/>
        <a:lstStyle/>
        <a:p>
          <a:endParaRPr lang="en-US"/>
        </a:p>
      </dgm:t>
    </dgm:pt>
    <dgm:pt modelId="{D50F2579-91C8-49E2-83A7-3AE3F938C74E}" type="sibTrans" cxnId="{00DC5C9A-F8F6-48AB-9A04-8D44BFA26919}">
      <dgm:prSet/>
      <dgm:spPr/>
      <dgm:t>
        <a:bodyPr/>
        <a:lstStyle/>
        <a:p>
          <a:endParaRPr lang="en-US"/>
        </a:p>
      </dgm:t>
    </dgm:pt>
    <dgm:pt modelId="{4B725912-B787-4E93-9340-A533BF4F3B5E}">
      <dgm:prSet custT="1"/>
      <dgm:spPr/>
      <dgm:t>
        <a:bodyPr/>
        <a:lstStyle/>
        <a:p>
          <a:r>
            <a:rPr lang="en-US" sz="900" b="1" dirty="0"/>
            <a:t>https://www.payititi.com/opendatasets/show-35122.html</a:t>
          </a:r>
        </a:p>
      </dgm:t>
    </dgm:pt>
    <dgm:pt modelId="{B55CB106-F76E-4860-AB3F-E68ED32847EC}" type="parTrans" cxnId="{6949742E-C57E-4A41-8BCC-107F9DEC3675}">
      <dgm:prSet/>
      <dgm:spPr/>
      <dgm:t>
        <a:bodyPr/>
        <a:lstStyle/>
        <a:p>
          <a:endParaRPr lang="en-US"/>
        </a:p>
      </dgm:t>
    </dgm:pt>
    <dgm:pt modelId="{E851479D-4EF6-4815-92BC-8A64818B937D}" type="sibTrans" cxnId="{6949742E-C57E-4A41-8BCC-107F9DEC3675}">
      <dgm:prSet/>
      <dgm:spPr/>
      <dgm:t>
        <a:bodyPr/>
        <a:lstStyle/>
        <a:p>
          <a:endParaRPr lang="en-US"/>
        </a:p>
      </dgm:t>
    </dgm:pt>
    <dgm:pt modelId="{B72292D8-4237-4CE1-BF41-B19E4EF6213F}">
      <dgm:prSet custT="1"/>
      <dgm:spPr/>
      <dgm:t>
        <a:bodyPr/>
        <a:lstStyle/>
        <a:p>
          <a:r>
            <a:rPr lang="en-US" sz="900" b="1" dirty="0"/>
            <a:t>560 pcs images of pathological section of gastric cancer</a:t>
          </a:r>
        </a:p>
      </dgm:t>
    </dgm:pt>
    <dgm:pt modelId="{02187214-C0FD-4766-9DC2-8D136DEE7852}" type="parTrans" cxnId="{FC338A29-D998-480C-8793-396C6E24B7D6}">
      <dgm:prSet/>
      <dgm:spPr/>
      <dgm:t>
        <a:bodyPr/>
        <a:lstStyle/>
        <a:p>
          <a:endParaRPr lang="en-US"/>
        </a:p>
      </dgm:t>
    </dgm:pt>
    <dgm:pt modelId="{99DD1538-B237-4612-8453-DCC9ACE6DCA8}" type="sibTrans" cxnId="{FC338A29-D998-480C-8793-396C6E24B7D6}">
      <dgm:prSet/>
      <dgm:spPr/>
      <dgm:t>
        <a:bodyPr/>
        <a:lstStyle/>
        <a:p>
          <a:endParaRPr lang="en-US"/>
        </a:p>
      </dgm:t>
    </dgm:pt>
    <dgm:pt modelId="{721601E4-3C5D-4594-83A3-99834A6D5C7C}">
      <dgm:prSet custT="1"/>
      <dgm:spPr/>
      <dgm:t>
        <a:bodyPr/>
        <a:lstStyle/>
        <a:p>
          <a:r>
            <a:rPr lang="en-US" sz="900" b="1" dirty="0"/>
            <a:t>140 pcs images of non cancer </a:t>
          </a:r>
        </a:p>
      </dgm:t>
    </dgm:pt>
    <dgm:pt modelId="{B8175133-999E-4676-8780-930405E39671}" type="parTrans" cxnId="{BE356F77-82C7-4F28-B183-C94930A05446}">
      <dgm:prSet/>
      <dgm:spPr/>
      <dgm:t>
        <a:bodyPr/>
        <a:lstStyle/>
        <a:p>
          <a:endParaRPr lang="en-US"/>
        </a:p>
      </dgm:t>
    </dgm:pt>
    <dgm:pt modelId="{71BCD8BB-DB1A-4A38-BEA7-C904A4B33CE6}" type="sibTrans" cxnId="{BE356F77-82C7-4F28-B183-C94930A05446}">
      <dgm:prSet/>
      <dgm:spPr/>
      <dgm:t>
        <a:bodyPr/>
        <a:lstStyle/>
        <a:p>
          <a:endParaRPr lang="en-US"/>
        </a:p>
      </dgm:t>
    </dgm:pt>
    <dgm:pt modelId="{2C83A9C2-6824-4449-BF63-29071643D48F}">
      <dgm:prSet/>
      <dgm:spPr/>
      <dgm:t>
        <a:bodyPr/>
        <a:lstStyle/>
        <a:p>
          <a:r>
            <a:rPr lang="en-US" b="1" dirty="0"/>
            <a:t>Data Augmentation</a:t>
          </a:r>
        </a:p>
      </dgm:t>
    </dgm:pt>
    <dgm:pt modelId="{ABFC1C70-4708-4CB0-803A-3F22A68DF009}" type="parTrans" cxnId="{4CA74452-31CD-43E3-942F-4E3AF2A73234}">
      <dgm:prSet/>
      <dgm:spPr/>
      <dgm:t>
        <a:bodyPr/>
        <a:lstStyle/>
        <a:p>
          <a:endParaRPr lang="en-US"/>
        </a:p>
      </dgm:t>
    </dgm:pt>
    <dgm:pt modelId="{E8663FC0-8EB1-4817-A2F1-5125EA09E064}" type="sibTrans" cxnId="{4CA74452-31CD-43E3-942F-4E3AF2A73234}">
      <dgm:prSet/>
      <dgm:spPr/>
      <dgm:t>
        <a:bodyPr/>
        <a:lstStyle/>
        <a:p>
          <a:endParaRPr lang="en-US"/>
        </a:p>
      </dgm:t>
    </dgm:pt>
    <dgm:pt modelId="{7227893F-C105-4402-ABC7-3B8046D21D9A}">
      <dgm:prSet custT="1"/>
      <dgm:spPr/>
      <dgm:t>
        <a:bodyPr/>
        <a:lstStyle/>
        <a:p>
          <a:r>
            <a:rPr lang="en-US" sz="900" b="1" dirty="0"/>
            <a:t>Cancer:  560  pcs -----&gt;  5628 pcs  </a:t>
          </a:r>
        </a:p>
        <a:p>
          <a:r>
            <a:rPr lang="en-US" sz="900" b="1" dirty="0"/>
            <a:t>non: 140 pcs -----&gt;   5654 pcs  </a:t>
          </a:r>
        </a:p>
      </dgm:t>
    </dgm:pt>
    <dgm:pt modelId="{BBFCE029-3CC1-4C11-8452-33B8464F931D}" type="parTrans" cxnId="{A701DCE9-DFE2-4600-BC96-AE3DE3EB6853}">
      <dgm:prSet/>
      <dgm:spPr/>
      <dgm:t>
        <a:bodyPr/>
        <a:lstStyle/>
        <a:p>
          <a:endParaRPr lang="en-US"/>
        </a:p>
      </dgm:t>
    </dgm:pt>
    <dgm:pt modelId="{36230DB0-1E1E-406E-9DF0-CE8C4BBD2D2F}" type="sibTrans" cxnId="{A701DCE9-DFE2-4600-BC96-AE3DE3EB6853}">
      <dgm:prSet/>
      <dgm:spPr/>
      <dgm:t>
        <a:bodyPr/>
        <a:lstStyle/>
        <a:p>
          <a:endParaRPr lang="en-US"/>
        </a:p>
      </dgm:t>
    </dgm:pt>
    <dgm:pt modelId="{51E8BAEB-78FD-466D-BCEE-95B73CFBD3A7}">
      <dgm:prSet custT="1"/>
      <dgm:spPr/>
      <dgm:t>
        <a:bodyPr/>
        <a:lstStyle/>
        <a:p>
          <a:r>
            <a:rPr lang="en-US" sz="900" b="1" dirty="0"/>
            <a:t>Train Test Split</a:t>
          </a:r>
        </a:p>
      </dgm:t>
    </dgm:pt>
    <dgm:pt modelId="{49921A90-1171-4ABC-B4F4-97AB26DC863D}" type="parTrans" cxnId="{315B899F-C64D-44D6-AAD3-C20978D7383F}">
      <dgm:prSet/>
      <dgm:spPr/>
      <dgm:t>
        <a:bodyPr/>
        <a:lstStyle/>
        <a:p>
          <a:endParaRPr lang="en-US"/>
        </a:p>
      </dgm:t>
    </dgm:pt>
    <dgm:pt modelId="{062286E0-D1E6-4FFE-8E12-50057E2555D2}" type="sibTrans" cxnId="{315B899F-C64D-44D6-AAD3-C20978D7383F}">
      <dgm:prSet/>
      <dgm:spPr/>
      <dgm:t>
        <a:bodyPr/>
        <a:lstStyle/>
        <a:p>
          <a:endParaRPr lang="en-US"/>
        </a:p>
      </dgm:t>
    </dgm:pt>
    <dgm:pt modelId="{DAE4AF28-DF9E-4E07-8341-5191D6127F8E}">
      <dgm:prSet/>
      <dgm:spPr/>
      <dgm:t>
        <a:bodyPr/>
        <a:lstStyle/>
        <a:p>
          <a:r>
            <a:rPr lang="en-US" b="1" dirty="0"/>
            <a:t>Change image size    2048 x 2048 x 3 -----&gt; 224 x 224 x3</a:t>
          </a:r>
        </a:p>
      </dgm:t>
    </dgm:pt>
    <dgm:pt modelId="{DBA8F1D9-3048-4421-96DA-77396546577E}" type="parTrans" cxnId="{328B7EB2-1F31-4EFE-A0A2-05630F1D0CBE}">
      <dgm:prSet/>
      <dgm:spPr/>
      <dgm:t>
        <a:bodyPr/>
        <a:lstStyle/>
        <a:p>
          <a:endParaRPr lang="en-US"/>
        </a:p>
      </dgm:t>
    </dgm:pt>
    <dgm:pt modelId="{D99DB853-EA05-4E5D-8279-68E0B24794DC}" type="sibTrans" cxnId="{328B7EB2-1F31-4EFE-A0A2-05630F1D0CBE}">
      <dgm:prSet/>
      <dgm:spPr/>
      <dgm:t>
        <a:bodyPr/>
        <a:lstStyle/>
        <a:p>
          <a:endParaRPr lang="en-US"/>
        </a:p>
      </dgm:t>
    </dgm:pt>
    <dgm:pt modelId="{E46BFC9A-381E-4DA1-9900-0FFC089B302B}" type="pres">
      <dgm:prSet presAssocID="{50ADD662-E817-44B6-A4F2-A3C5062427C0}" presName="Name0" presStyleCnt="0">
        <dgm:presLayoutVars>
          <dgm:dir/>
          <dgm:animLvl val="lvl"/>
          <dgm:resizeHandles val="exact"/>
        </dgm:presLayoutVars>
      </dgm:prSet>
      <dgm:spPr/>
    </dgm:pt>
    <dgm:pt modelId="{66EBDFA8-D6ED-482F-BCCA-49166C283D72}" type="pres">
      <dgm:prSet presAssocID="{6F77D739-8218-43B3-BEB8-0C325E9510DD}" presName="linNode" presStyleCnt="0"/>
      <dgm:spPr/>
    </dgm:pt>
    <dgm:pt modelId="{51EE5776-8C4F-4371-ADCD-40EE84643367}" type="pres">
      <dgm:prSet presAssocID="{6F77D739-8218-43B3-BEB8-0C325E9510DD}" presName="parentText" presStyleLbl="node1" presStyleIdx="0" presStyleCnt="8" custScaleX="141601">
        <dgm:presLayoutVars>
          <dgm:chMax val="1"/>
          <dgm:bulletEnabled val="1"/>
        </dgm:presLayoutVars>
      </dgm:prSet>
      <dgm:spPr/>
    </dgm:pt>
    <dgm:pt modelId="{346F5A06-C100-4476-A9BF-588EA5589DAA}" type="pres">
      <dgm:prSet presAssocID="{D50F2579-91C8-49E2-83A7-3AE3F938C74E}" presName="sp" presStyleCnt="0"/>
      <dgm:spPr/>
    </dgm:pt>
    <dgm:pt modelId="{C91C473E-F3A0-489D-B6D5-5D2D96AB29E9}" type="pres">
      <dgm:prSet presAssocID="{4B725912-B787-4E93-9340-A533BF4F3B5E}" presName="linNode" presStyleCnt="0"/>
      <dgm:spPr/>
    </dgm:pt>
    <dgm:pt modelId="{AAB92082-A4A3-471A-8BA7-49508A1A070F}" type="pres">
      <dgm:prSet presAssocID="{4B725912-B787-4E93-9340-A533BF4F3B5E}" presName="parentText" presStyleLbl="node1" presStyleIdx="1" presStyleCnt="8" custScaleX="141601">
        <dgm:presLayoutVars>
          <dgm:chMax val="1"/>
          <dgm:bulletEnabled val="1"/>
        </dgm:presLayoutVars>
      </dgm:prSet>
      <dgm:spPr/>
    </dgm:pt>
    <dgm:pt modelId="{71D52989-7F96-4A0A-9F1A-4C84847330D7}" type="pres">
      <dgm:prSet presAssocID="{E851479D-4EF6-4815-92BC-8A64818B937D}" presName="sp" presStyleCnt="0"/>
      <dgm:spPr/>
    </dgm:pt>
    <dgm:pt modelId="{2B512AD4-58A6-4346-B7DF-335BF2A8A8BB}" type="pres">
      <dgm:prSet presAssocID="{B72292D8-4237-4CE1-BF41-B19E4EF6213F}" presName="linNode" presStyleCnt="0"/>
      <dgm:spPr/>
    </dgm:pt>
    <dgm:pt modelId="{E30F9146-42B0-4955-ABD9-EC54B82F4363}" type="pres">
      <dgm:prSet presAssocID="{B72292D8-4237-4CE1-BF41-B19E4EF6213F}" presName="parentText" presStyleLbl="node1" presStyleIdx="2" presStyleCnt="8" custScaleX="141601">
        <dgm:presLayoutVars>
          <dgm:chMax val="1"/>
          <dgm:bulletEnabled val="1"/>
        </dgm:presLayoutVars>
      </dgm:prSet>
      <dgm:spPr/>
    </dgm:pt>
    <dgm:pt modelId="{D004D7DC-0FEF-4528-9FBE-EB8B8A43BD94}" type="pres">
      <dgm:prSet presAssocID="{99DD1538-B237-4612-8453-DCC9ACE6DCA8}" presName="sp" presStyleCnt="0"/>
      <dgm:spPr/>
    </dgm:pt>
    <dgm:pt modelId="{22A2E29E-3D45-47A5-93D5-C16F7A6ADA22}" type="pres">
      <dgm:prSet presAssocID="{721601E4-3C5D-4594-83A3-99834A6D5C7C}" presName="linNode" presStyleCnt="0"/>
      <dgm:spPr/>
    </dgm:pt>
    <dgm:pt modelId="{CB4D5924-90A6-4160-A7F2-9205FEA91E31}" type="pres">
      <dgm:prSet presAssocID="{721601E4-3C5D-4594-83A3-99834A6D5C7C}" presName="parentText" presStyleLbl="node1" presStyleIdx="3" presStyleCnt="8" custScaleX="142392" custScaleY="62374">
        <dgm:presLayoutVars>
          <dgm:chMax val="1"/>
          <dgm:bulletEnabled val="1"/>
        </dgm:presLayoutVars>
      </dgm:prSet>
      <dgm:spPr/>
    </dgm:pt>
    <dgm:pt modelId="{D32A633D-2449-4457-BC11-6CC6FB50EC28}" type="pres">
      <dgm:prSet presAssocID="{71BCD8BB-DB1A-4A38-BEA7-C904A4B33CE6}" presName="sp" presStyleCnt="0"/>
      <dgm:spPr/>
    </dgm:pt>
    <dgm:pt modelId="{CC8D5145-C176-4BDF-91B8-BC81CEAA79FD}" type="pres">
      <dgm:prSet presAssocID="{2C83A9C2-6824-4449-BF63-29071643D48F}" presName="linNode" presStyleCnt="0"/>
      <dgm:spPr/>
    </dgm:pt>
    <dgm:pt modelId="{22D38874-8A16-4CB8-AA55-EC90835A690D}" type="pres">
      <dgm:prSet presAssocID="{2C83A9C2-6824-4449-BF63-29071643D48F}" presName="parentText" presStyleLbl="node1" presStyleIdx="4" presStyleCnt="8" custScaleX="141601">
        <dgm:presLayoutVars>
          <dgm:chMax val="1"/>
          <dgm:bulletEnabled val="1"/>
        </dgm:presLayoutVars>
      </dgm:prSet>
      <dgm:spPr/>
    </dgm:pt>
    <dgm:pt modelId="{DCBB890D-7F21-4A60-AD70-00F280EFC406}" type="pres">
      <dgm:prSet presAssocID="{E8663FC0-8EB1-4817-A2F1-5125EA09E064}" presName="sp" presStyleCnt="0"/>
      <dgm:spPr/>
    </dgm:pt>
    <dgm:pt modelId="{7A01787D-AA77-4059-8605-C02E398F168A}" type="pres">
      <dgm:prSet presAssocID="{7227893F-C105-4402-ABC7-3B8046D21D9A}" presName="linNode" presStyleCnt="0"/>
      <dgm:spPr/>
    </dgm:pt>
    <dgm:pt modelId="{3DA0BF84-5AE4-483D-B35D-05CCE8B4FF22}" type="pres">
      <dgm:prSet presAssocID="{7227893F-C105-4402-ABC7-3B8046D21D9A}" presName="parentText" presStyleLbl="node1" presStyleIdx="5" presStyleCnt="8" custScaleX="141601">
        <dgm:presLayoutVars>
          <dgm:chMax val="1"/>
          <dgm:bulletEnabled val="1"/>
        </dgm:presLayoutVars>
      </dgm:prSet>
      <dgm:spPr/>
    </dgm:pt>
    <dgm:pt modelId="{DD045F6A-7C73-415F-A1C1-888C6D2043EC}" type="pres">
      <dgm:prSet presAssocID="{36230DB0-1E1E-406E-9DF0-CE8C4BBD2D2F}" presName="sp" presStyleCnt="0"/>
      <dgm:spPr/>
    </dgm:pt>
    <dgm:pt modelId="{50842F40-5325-4F3F-B838-1DD127D261B6}" type="pres">
      <dgm:prSet presAssocID="{51E8BAEB-78FD-466D-BCEE-95B73CFBD3A7}" presName="linNode" presStyleCnt="0"/>
      <dgm:spPr/>
    </dgm:pt>
    <dgm:pt modelId="{7B3AFDBA-2577-40CC-A210-73186C8C3400}" type="pres">
      <dgm:prSet presAssocID="{51E8BAEB-78FD-466D-BCEE-95B73CFBD3A7}" presName="parentText" presStyleLbl="node1" presStyleIdx="6" presStyleCnt="8" custScaleX="141601">
        <dgm:presLayoutVars>
          <dgm:chMax val="1"/>
          <dgm:bulletEnabled val="1"/>
        </dgm:presLayoutVars>
      </dgm:prSet>
      <dgm:spPr/>
    </dgm:pt>
    <dgm:pt modelId="{6E733EEE-DC09-4980-A5BC-CFB88D873079}" type="pres">
      <dgm:prSet presAssocID="{062286E0-D1E6-4FFE-8E12-50057E2555D2}" presName="sp" presStyleCnt="0"/>
      <dgm:spPr/>
    </dgm:pt>
    <dgm:pt modelId="{B6C436C7-DBFF-4A90-B229-539365B3C8F8}" type="pres">
      <dgm:prSet presAssocID="{DAE4AF28-DF9E-4E07-8341-5191D6127F8E}" presName="linNode" presStyleCnt="0"/>
      <dgm:spPr/>
    </dgm:pt>
    <dgm:pt modelId="{EFEDD6B8-C282-4EA2-A842-794198363933}" type="pres">
      <dgm:prSet presAssocID="{DAE4AF28-DF9E-4E07-8341-5191D6127F8E}" presName="parentText" presStyleLbl="node1" presStyleIdx="7" presStyleCnt="8" custScaleX="141601">
        <dgm:presLayoutVars>
          <dgm:chMax val="1"/>
          <dgm:bulletEnabled val="1"/>
        </dgm:presLayoutVars>
      </dgm:prSet>
      <dgm:spPr/>
    </dgm:pt>
  </dgm:ptLst>
  <dgm:cxnLst>
    <dgm:cxn modelId="{DF892F06-4CB6-4DD2-A561-E8A775722CAA}" type="presOf" srcId="{DAE4AF28-DF9E-4E07-8341-5191D6127F8E}" destId="{EFEDD6B8-C282-4EA2-A842-794198363933}" srcOrd="0" destOrd="0" presId="urn:microsoft.com/office/officeart/2005/8/layout/vList5"/>
    <dgm:cxn modelId="{1B054520-65F0-4D96-B94C-FED28C20D61B}" type="presOf" srcId="{6F77D739-8218-43B3-BEB8-0C325E9510DD}" destId="{51EE5776-8C4F-4371-ADCD-40EE84643367}" srcOrd="0" destOrd="0" presId="urn:microsoft.com/office/officeart/2005/8/layout/vList5"/>
    <dgm:cxn modelId="{FC338A29-D998-480C-8793-396C6E24B7D6}" srcId="{50ADD662-E817-44B6-A4F2-A3C5062427C0}" destId="{B72292D8-4237-4CE1-BF41-B19E4EF6213F}" srcOrd="2" destOrd="0" parTransId="{02187214-C0FD-4766-9DC2-8D136DEE7852}" sibTransId="{99DD1538-B237-4612-8453-DCC9ACE6DCA8}"/>
    <dgm:cxn modelId="{6949742E-C57E-4A41-8BCC-107F9DEC3675}" srcId="{50ADD662-E817-44B6-A4F2-A3C5062427C0}" destId="{4B725912-B787-4E93-9340-A533BF4F3B5E}" srcOrd="1" destOrd="0" parTransId="{B55CB106-F76E-4860-AB3F-E68ED32847EC}" sibTransId="{E851479D-4EF6-4815-92BC-8A64818B937D}"/>
    <dgm:cxn modelId="{40BAB449-E572-44AD-815E-CB6FB353DD69}" type="presOf" srcId="{2C83A9C2-6824-4449-BF63-29071643D48F}" destId="{22D38874-8A16-4CB8-AA55-EC90835A690D}" srcOrd="0" destOrd="0" presId="urn:microsoft.com/office/officeart/2005/8/layout/vList5"/>
    <dgm:cxn modelId="{4D7A854F-E897-454C-B514-35AB62623A88}" type="presOf" srcId="{7227893F-C105-4402-ABC7-3B8046D21D9A}" destId="{3DA0BF84-5AE4-483D-B35D-05CCE8B4FF22}" srcOrd="0" destOrd="0" presId="urn:microsoft.com/office/officeart/2005/8/layout/vList5"/>
    <dgm:cxn modelId="{4CA74452-31CD-43E3-942F-4E3AF2A73234}" srcId="{50ADD662-E817-44B6-A4F2-A3C5062427C0}" destId="{2C83A9C2-6824-4449-BF63-29071643D48F}" srcOrd="4" destOrd="0" parTransId="{ABFC1C70-4708-4CB0-803A-3F22A68DF009}" sibTransId="{E8663FC0-8EB1-4817-A2F1-5125EA09E064}"/>
    <dgm:cxn modelId="{BE356F77-82C7-4F28-B183-C94930A05446}" srcId="{50ADD662-E817-44B6-A4F2-A3C5062427C0}" destId="{721601E4-3C5D-4594-83A3-99834A6D5C7C}" srcOrd="3" destOrd="0" parTransId="{B8175133-999E-4676-8780-930405E39671}" sibTransId="{71BCD8BB-DB1A-4A38-BEA7-C904A4B33CE6}"/>
    <dgm:cxn modelId="{A2460B81-A52C-4A4D-B32F-DD3BA872626C}" type="presOf" srcId="{B72292D8-4237-4CE1-BF41-B19E4EF6213F}" destId="{E30F9146-42B0-4955-ABD9-EC54B82F4363}" srcOrd="0" destOrd="0" presId="urn:microsoft.com/office/officeart/2005/8/layout/vList5"/>
    <dgm:cxn modelId="{00DC5C9A-F8F6-48AB-9A04-8D44BFA26919}" srcId="{50ADD662-E817-44B6-A4F2-A3C5062427C0}" destId="{6F77D739-8218-43B3-BEB8-0C325E9510DD}" srcOrd="0" destOrd="0" parTransId="{54E6915A-6309-4411-8C44-214CCC09FCD9}" sibTransId="{D50F2579-91C8-49E2-83A7-3AE3F938C74E}"/>
    <dgm:cxn modelId="{315B899F-C64D-44D6-AAD3-C20978D7383F}" srcId="{50ADD662-E817-44B6-A4F2-A3C5062427C0}" destId="{51E8BAEB-78FD-466D-BCEE-95B73CFBD3A7}" srcOrd="6" destOrd="0" parTransId="{49921A90-1171-4ABC-B4F4-97AB26DC863D}" sibTransId="{062286E0-D1E6-4FFE-8E12-50057E2555D2}"/>
    <dgm:cxn modelId="{328B7EB2-1F31-4EFE-A0A2-05630F1D0CBE}" srcId="{50ADD662-E817-44B6-A4F2-A3C5062427C0}" destId="{DAE4AF28-DF9E-4E07-8341-5191D6127F8E}" srcOrd="7" destOrd="0" parTransId="{DBA8F1D9-3048-4421-96DA-77396546577E}" sibTransId="{D99DB853-EA05-4E5D-8279-68E0B24794DC}"/>
    <dgm:cxn modelId="{C1B7D7D0-AD80-4A6D-8D40-7BF46B978652}" type="presOf" srcId="{4B725912-B787-4E93-9340-A533BF4F3B5E}" destId="{AAB92082-A4A3-471A-8BA7-49508A1A070F}" srcOrd="0" destOrd="0" presId="urn:microsoft.com/office/officeart/2005/8/layout/vList5"/>
    <dgm:cxn modelId="{F11800E7-78AC-4B6A-9A21-8CF7CA7EE1F9}" type="presOf" srcId="{50ADD662-E817-44B6-A4F2-A3C5062427C0}" destId="{E46BFC9A-381E-4DA1-9900-0FFC089B302B}" srcOrd="0" destOrd="0" presId="urn:microsoft.com/office/officeart/2005/8/layout/vList5"/>
    <dgm:cxn modelId="{A701DCE9-DFE2-4600-BC96-AE3DE3EB6853}" srcId="{50ADD662-E817-44B6-A4F2-A3C5062427C0}" destId="{7227893F-C105-4402-ABC7-3B8046D21D9A}" srcOrd="5" destOrd="0" parTransId="{BBFCE029-3CC1-4C11-8452-33B8464F931D}" sibTransId="{36230DB0-1E1E-406E-9DF0-CE8C4BBD2D2F}"/>
    <dgm:cxn modelId="{DA180BED-4C36-4578-A79F-63D27C01CFB7}" type="presOf" srcId="{721601E4-3C5D-4594-83A3-99834A6D5C7C}" destId="{CB4D5924-90A6-4160-A7F2-9205FEA91E31}" srcOrd="0" destOrd="0" presId="urn:microsoft.com/office/officeart/2005/8/layout/vList5"/>
    <dgm:cxn modelId="{F8A1DFF3-F549-4615-9BEE-646BC8D6C6AA}" type="presOf" srcId="{51E8BAEB-78FD-466D-BCEE-95B73CFBD3A7}" destId="{7B3AFDBA-2577-40CC-A210-73186C8C3400}" srcOrd="0" destOrd="0" presId="urn:microsoft.com/office/officeart/2005/8/layout/vList5"/>
    <dgm:cxn modelId="{8774DC82-BC10-4351-BEF4-56E3736BAC35}" type="presParOf" srcId="{E46BFC9A-381E-4DA1-9900-0FFC089B302B}" destId="{66EBDFA8-D6ED-482F-BCCA-49166C283D72}" srcOrd="0" destOrd="0" presId="urn:microsoft.com/office/officeart/2005/8/layout/vList5"/>
    <dgm:cxn modelId="{EB8DA6E7-A05E-4D34-A869-FF7FA67AF5F3}" type="presParOf" srcId="{66EBDFA8-D6ED-482F-BCCA-49166C283D72}" destId="{51EE5776-8C4F-4371-ADCD-40EE84643367}" srcOrd="0" destOrd="0" presId="urn:microsoft.com/office/officeart/2005/8/layout/vList5"/>
    <dgm:cxn modelId="{96401355-48A2-471F-AA84-1F3A4F4A7287}" type="presParOf" srcId="{E46BFC9A-381E-4DA1-9900-0FFC089B302B}" destId="{346F5A06-C100-4476-A9BF-588EA5589DAA}" srcOrd="1" destOrd="0" presId="urn:microsoft.com/office/officeart/2005/8/layout/vList5"/>
    <dgm:cxn modelId="{E5D52243-9AAB-44ED-9FFD-DCDADEE003E0}" type="presParOf" srcId="{E46BFC9A-381E-4DA1-9900-0FFC089B302B}" destId="{C91C473E-F3A0-489D-B6D5-5D2D96AB29E9}" srcOrd="2" destOrd="0" presId="urn:microsoft.com/office/officeart/2005/8/layout/vList5"/>
    <dgm:cxn modelId="{B46B94A8-F1ED-4DF8-A5A0-00BF2ABD4C4F}" type="presParOf" srcId="{C91C473E-F3A0-489D-B6D5-5D2D96AB29E9}" destId="{AAB92082-A4A3-471A-8BA7-49508A1A070F}" srcOrd="0" destOrd="0" presId="urn:microsoft.com/office/officeart/2005/8/layout/vList5"/>
    <dgm:cxn modelId="{179714D3-8A3A-4FA8-88A9-63AA4D8C425C}" type="presParOf" srcId="{E46BFC9A-381E-4DA1-9900-0FFC089B302B}" destId="{71D52989-7F96-4A0A-9F1A-4C84847330D7}" srcOrd="3" destOrd="0" presId="urn:microsoft.com/office/officeart/2005/8/layout/vList5"/>
    <dgm:cxn modelId="{C3413D01-D440-410C-9D09-901732C420DF}" type="presParOf" srcId="{E46BFC9A-381E-4DA1-9900-0FFC089B302B}" destId="{2B512AD4-58A6-4346-B7DF-335BF2A8A8BB}" srcOrd="4" destOrd="0" presId="urn:microsoft.com/office/officeart/2005/8/layout/vList5"/>
    <dgm:cxn modelId="{18CA7273-82EF-4C4D-BD90-4DC3556F837A}" type="presParOf" srcId="{2B512AD4-58A6-4346-B7DF-335BF2A8A8BB}" destId="{E30F9146-42B0-4955-ABD9-EC54B82F4363}" srcOrd="0" destOrd="0" presId="urn:microsoft.com/office/officeart/2005/8/layout/vList5"/>
    <dgm:cxn modelId="{B4C82C42-5EFC-4168-ADF3-2DB750224D44}" type="presParOf" srcId="{E46BFC9A-381E-4DA1-9900-0FFC089B302B}" destId="{D004D7DC-0FEF-4528-9FBE-EB8B8A43BD94}" srcOrd="5" destOrd="0" presId="urn:microsoft.com/office/officeart/2005/8/layout/vList5"/>
    <dgm:cxn modelId="{4DB92613-17F9-49AF-9E85-99BD60ABFD31}" type="presParOf" srcId="{E46BFC9A-381E-4DA1-9900-0FFC089B302B}" destId="{22A2E29E-3D45-47A5-93D5-C16F7A6ADA22}" srcOrd="6" destOrd="0" presId="urn:microsoft.com/office/officeart/2005/8/layout/vList5"/>
    <dgm:cxn modelId="{DC1F1596-CDA9-4A39-B4B1-9DA50B37B596}" type="presParOf" srcId="{22A2E29E-3D45-47A5-93D5-C16F7A6ADA22}" destId="{CB4D5924-90A6-4160-A7F2-9205FEA91E31}" srcOrd="0" destOrd="0" presId="urn:microsoft.com/office/officeart/2005/8/layout/vList5"/>
    <dgm:cxn modelId="{E39CA794-3447-40EE-AA6B-46321B4EA201}" type="presParOf" srcId="{E46BFC9A-381E-4DA1-9900-0FFC089B302B}" destId="{D32A633D-2449-4457-BC11-6CC6FB50EC28}" srcOrd="7" destOrd="0" presId="urn:microsoft.com/office/officeart/2005/8/layout/vList5"/>
    <dgm:cxn modelId="{C4994F7F-46E2-4072-8AF8-98AE9111766C}" type="presParOf" srcId="{E46BFC9A-381E-4DA1-9900-0FFC089B302B}" destId="{CC8D5145-C176-4BDF-91B8-BC81CEAA79FD}" srcOrd="8" destOrd="0" presId="urn:microsoft.com/office/officeart/2005/8/layout/vList5"/>
    <dgm:cxn modelId="{684F2598-D863-4FC0-B1F1-017482D9F6EF}" type="presParOf" srcId="{CC8D5145-C176-4BDF-91B8-BC81CEAA79FD}" destId="{22D38874-8A16-4CB8-AA55-EC90835A690D}" srcOrd="0" destOrd="0" presId="urn:microsoft.com/office/officeart/2005/8/layout/vList5"/>
    <dgm:cxn modelId="{A23F5110-BFCC-4A98-BA61-EA417E2E5316}" type="presParOf" srcId="{E46BFC9A-381E-4DA1-9900-0FFC089B302B}" destId="{DCBB890D-7F21-4A60-AD70-00F280EFC406}" srcOrd="9" destOrd="0" presId="urn:microsoft.com/office/officeart/2005/8/layout/vList5"/>
    <dgm:cxn modelId="{F0895E74-59ED-4D6F-AB00-7349E9609DC3}" type="presParOf" srcId="{E46BFC9A-381E-4DA1-9900-0FFC089B302B}" destId="{7A01787D-AA77-4059-8605-C02E398F168A}" srcOrd="10" destOrd="0" presId="urn:microsoft.com/office/officeart/2005/8/layout/vList5"/>
    <dgm:cxn modelId="{1AC435EB-264C-42C7-82D3-8F8D733D9C9F}" type="presParOf" srcId="{7A01787D-AA77-4059-8605-C02E398F168A}" destId="{3DA0BF84-5AE4-483D-B35D-05CCE8B4FF22}" srcOrd="0" destOrd="0" presId="urn:microsoft.com/office/officeart/2005/8/layout/vList5"/>
    <dgm:cxn modelId="{F31C1779-2AA4-4664-A23B-4E31EB67F4B1}" type="presParOf" srcId="{E46BFC9A-381E-4DA1-9900-0FFC089B302B}" destId="{DD045F6A-7C73-415F-A1C1-888C6D2043EC}" srcOrd="11" destOrd="0" presId="urn:microsoft.com/office/officeart/2005/8/layout/vList5"/>
    <dgm:cxn modelId="{47E73A3D-B88A-463E-9987-F17B50B3AB46}" type="presParOf" srcId="{E46BFC9A-381E-4DA1-9900-0FFC089B302B}" destId="{50842F40-5325-4F3F-B838-1DD127D261B6}" srcOrd="12" destOrd="0" presId="urn:microsoft.com/office/officeart/2005/8/layout/vList5"/>
    <dgm:cxn modelId="{68149753-33B1-4B5A-925E-0CF2CD58BD86}" type="presParOf" srcId="{50842F40-5325-4F3F-B838-1DD127D261B6}" destId="{7B3AFDBA-2577-40CC-A210-73186C8C3400}" srcOrd="0" destOrd="0" presId="urn:microsoft.com/office/officeart/2005/8/layout/vList5"/>
    <dgm:cxn modelId="{9F7856D6-B42F-49C7-8AD6-B9FC31A79264}" type="presParOf" srcId="{E46BFC9A-381E-4DA1-9900-0FFC089B302B}" destId="{6E733EEE-DC09-4980-A5BC-CFB88D873079}" srcOrd="13" destOrd="0" presId="urn:microsoft.com/office/officeart/2005/8/layout/vList5"/>
    <dgm:cxn modelId="{88936339-8420-4AD3-B359-DA52D4A73D73}" type="presParOf" srcId="{E46BFC9A-381E-4DA1-9900-0FFC089B302B}" destId="{B6C436C7-DBFF-4A90-B229-539365B3C8F8}" srcOrd="14" destOrd="0" presId="urn:microsoft.com/office/officeart/2005/8/layout/vList5"/>
    <dgm:cxn modelId="{99EA0326-9622-4E4B-A657-783B17C59002}" type="presParOf" srcId="{B6C436C7-DBFF-4A90-B229-539365B3C8F8}" destId="{EFEDD6B8-C282-4EA2-A842-794198363933}"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E5776-8C4F-4371-ADCD-40EE84643367}">
      <dsp:nvSpPr>
        <dsp:cNvPr id="0" name=""/>
        <dsp:cNvSpPr/>
      </dsp:nvSpPr>
      <dsp:spPr>
        <a:xfrm>
          <a:off x="979592" y="2019"/>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a:t>Data preparation</a:t>
          </a:r>
          <a:endParaRPr lang="en-US" sz="900" kern="1200"/>
        </a:p>
      </dsp:txBody>
      <dsp:txXfrm>
        <a:off x="998083" y="20510"/>
        <a:ext cx="2012144" cy="341798"/>
      </dsp:txXfrm>
    </dsp:sp>
    <dsp:sp modelId="{AAB92082-A4A3-471A-8BA7-49508A1A070F}">
      <dsp:nvSpPr>
        <dsp:cNvPr id="0" name=""/>
        <dsp:cNvSpPr/>
      </dsp:nvSpPr>
      <dsp:spPr>
        <a:xfrm>
          <a:off x="979592" y="399739"/>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https://www.payititi.com/opendatasets/show-35122.html</a:t>
          </a:r>
        </a:p>
      </dsp:txBody>
      <dsp:txXfrm>
        <a:off x="998083" y="418230"/>
        <a:ext cx="2012144" cy="341798"/>
      </dsp:txXfrm>
    </dsp:sp>
    <dsp:sp modelId="{E30F9146-42B0-4955-ABD9-EC54B82F4363}">
      <dsp:nvSpPr>
        <dsp:cNvPr id="0" name=""/>
        <dsp:cNvSpPr/>
      </dsp:nvSpPr>
      <dsp:spPr>
        <a:xfrm>
          <a:off x="979592" y="797458"/>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560 pcs images of pathological section of gastric cancer</a:t>
          </a:r>
        </a:p>
      </dsp:txBody>
      <dsp:txXfrm>
        <a:off x="998083" y="815949"/>
        <a:ext cx="2012144" cy="341798"/>
      </dsp:txXfrm>
    </dsp:sp>
    <dsp:sp modelId="{CB4D5924-90A6-4160-A7F2-9205FEA91E31}">
      <dsp:nvSpPr>
        <dsp:cNvPr id="0" name=""/>
        <dsp:cNvSpPr/>
      </dsp:nvSpPr>
      <dsp:spPr>
        <a:xfrm>
          <a:off x="979592" y="1195178"/>
          <a:ext cx="2060572" cy="23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140 pcs images of non cancer </a:t>
          </a:r>
        </a:p>
      </dsp:txBody>
      <dsp:txXfrm>
        <a:off x="991125" y="1206711"/>
        <a:ext cx="2037506" cy="213194"/>
      </dsp:txXfrm>
    </dsp:sp>
    <dsp:sp modelId="{22D38874-8A16-4CB8-AA55-EC90835A690D}">
      <dsp:nvSpPr>
        <dsp:cNvPr id="0" name=""/>
        <dsp:cNvSpPr/>
      </dsp:nvSpPr>
      <dsp:spPr>
        <a:xfrm>
          <a:off x="979592" y="1450377"/>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Data Augmentation</a:t>
          </a:r>
        </a:p>
      </dsp:txBody>
      <dsp:txXfrm>
        <a:off x="998083" y="1468868"/>
        <a:ext cx="2012144" cy="341798"/>
      </dsp:txXfrm>
    </dsp:sp>
    <dsp:sp modelId="{3DA0BF84-5AE4-483D-B35D-05CCE8B4FF22}">
      <dsp:nvSpPr>
        <dsp:cNvPr id="0" name=""/>
        <dsp:cNvSpPr/>
      </dsp:nvSpPr>
      <dsp:spPr>
        <a:xfrm>
          <a:off x="979592" y="1848096"/>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Cancer:  560  pcs -----&gt;  5628 pcs  </a:t>
          </a:r>
        </a:p>
        <a:p>
          <a:pPr marL="0" lvl="0" indent="0" algn="ctr" defTabSz="400050">
            <a:lnSpc>
              <a:spcPct val="90000"/>
            </a:lnSpc>
            <a:spcBef>
              <a:spcPct val="0"/>
            </a:spcBef>
            <a:spcAft>
              <a:spcPct val="35000"/>
            </a:spcAft>
            <a:buNone/>
          </a:pPr>
          <a:r>
            <a:rPr lang="en-US" sz="900" b="1" kern="1200" dirty="0"/>
            <a:t>non: 140 pcs -----&gt;   5654 pcs  </a:t>
          </a:r>
        </a:p>
      </dsp:txBody>
      <dsp:txXfrm>
        <a:off x="998083" y="1866587"/>
        <a:ext cx="2012144" cy="341798"/>
      </dsp:txXfrm>
    </dsp:sp>
    <dsp:sp modelId="{7B3AFDBA-2577-40CC-A210-73186C8C3400}">
      <dsp:nvSpPr>
        <dsp:cNvPr id="0" name=""/>
        <dsp:cNvSpPr/>
      </dsp:nvSpPr>
      <dsp:spPr>
        <a:xfrm>
          <a:off x="979592" y="2245816"/>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Train Test Split</a:t>
          </a:r>
        </a:p>
      </dsp:txBody>
      <dsp:txXfrm>
        <a:off x="998083" y="2264307"/>
        <a:ext cx="2012144" cy="341798"/>
      </dsp:txXfrm>
    </dsp:sp>
    <dsp:sp modelId="{EFEDD6B8-C282-4EA2-A842-794198363933}">
      <dsp:nvSpPr>
        <dsp:cNvPr id="0" name=""/>
        <dsp:cNvSpPr/>
      </dsp:nvSpPr>
      <dsp:spPr>
        <a:xfrm>
          <a:off x="979592" y="2643535"/>
          <a:ext cx="2049126" cy="3787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Change image size    2048 x 2048 x 3 -----&gt; 224 x 224 x3</a:t>
          </a:r>
        </a:p>
      </dsp:txBody>
      <dsp:txXfrm>
        <a:off x="998083" y="2662026"/>
        <a:ext cx="2012144" cy="34179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7BF6D5-10CA-4F3E-93EF-445F1450D75E}" type="datetimeFigureOut">
              <a:rPr lang="de-DE" smtClean="0"/>
              <a:t>20.06.2024</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281BDE-AD3B-48AF-BB17-5F1CF4E2E964}" type="slidenum">
              <a:rPr lang="de-DE" smtClean="0"/>
              <a:t>‹#›</a:t>
            </a:fld>
            <a:endParaRPr lang="de-DE"/>
          </a:p>
        </p:txBody>
      </p:sp>
    </p:spTree>
    <p:extLst>
      <p:ext uri="{BB962C8B-B14F-4D97-AF65-F5344CB8AC3E}">
        <p14:creationId xmlns:p14="http://schemas.microsoft.com/office/powerpoint/2010/main" val="285026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tx1">
                    <a:lumMod val="75000"/>
                    <a:lumOff val="2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tx1">
                    <a:lumMod val="75000"/>
                    <a:lumOff val="2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232681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DCCD61-643D-44A5-A450-3A42A50CBC1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DCCD61-643D-44A5-A450-3A42A50CBC1E}" type="datetimeFigureOut">
              <a:rPr lang="en-US" smtClean="0"/>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CCD61-643D-44A5-A450-3A42A50CBC1E}" type="datetimeFigureOut">
              <a:rPr lang="en-US" smtClean="0"/>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CCD61-643D-44A5-A450-3A42A50CBC1E}" type="datetimeFigureOut">
              <a:rPr lang="en-US" smtClean="0"/>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t>‹#›</a:t>
            </a:fld>
            <a:endParaRPr lang="en-US"/>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hyperlink" Target="https://arxiv.org/abs/1512.03385" TargetMode="External"/><Relationship Id="rId1" Type="http://schemas.openxmlformats.org/officeDocument/2006/relationships/slideLayout" Target="../slideLayouts/slideLayout2.xml"/><Relationship Id="rId4" Type="http://schemas.openxmlformats.org/officeDocument/2006/relationships/hyperlink" Target="https://arxiv.org/abs/2010.1192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tiff"/><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datasets/pranayprasad/aclimdb" TargetMode="Externa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space.bilibili.com/1369507485/channel/collectiondetail?sid=788485"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hyperlink" Target="https://space.bilibili.com/1369507485/channel/collectiondetail?sid=788485"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4788024" y="3861048"/>
            <a:ext cx="3995936" cy="1200329"/>
          </a:xfrm>
          <a:prstGeom prst="rect">
            <a:avLst/>
          </a:prstGeom>
          <a:noFill/>
          <a:ln w="9525">
            <a:noFill/>
            <a:miter lim="800000"/>
            <a:headEnd/>
            <a:tailEnd/>
          </a:ln>
        </p:spPr>
        <p:txBody>
          <a:bodyPr wrap="square">
            <a:spAutoFit/>
          </a:bodyPr>
          <a:lstStyle/>
          <a:p>
            <a:pPr algn="r"/>
            <a:r>
              <a:rPr lang="en-US" b="1" dirty="0"/>
              <a:t>Advanced Cancer Classification and Sentiment Analysis:</a:t>
            </a:r>
            <a:r>
              <a:rPr lang="en-US" dirty="0"/>
              <a:t> </a:t>
            </a:r>
          </a:p>
          <a:p>
            <a:pPr algn="r"/>
            <a:r>
              <a:rPr lang="en-US" dirty="0"/>
              <a:t>Integrating RESNET, </a:t>
            </a:r>
            <a:r>
              <a:rPr lang="en-US" dirty="0" err="1"/>
              <a:t>ViT</a:t>
            </a:r>
            <a:r>
              <a:rPr lang="en-US" dirty="0"/>
              <a:t>, and LSTM   Models in a Flask Web Application</a:t>
            </a:r>
            <a:endParaRPr lang="en-US" altLang="ko-KR" b="1" dirty="0">
              <a:solidFill>
                <a:schemeClr val="tx1">
                  <a:lumMod val="75000"/>
                  <a:lumOff val="25000"/>
                </a:schemeClr>
              </a:solidFill>
              <a:latin typeface="+mj-lt"/>
              <a:ea typeface="맑은 고딕" pitchFamily="50" charset="-127"/>
              <a:cs typeface="Arial" pitchFamily="34" charset="0"/>
            </a:endParaRPr>
          </a:p>
        </p:txBody>
      </p:sp>
      <p:sp>
        <p:nvSpPr>
          <p:cNvPr id="7" name="TextBox 6">
            <a:hlinkClick r:id="rId2"/>
          </p:cNvPr>
          <p:cNvSpPr txBox="1"/>
          <p:nvPr/>
        </p:nvSpPr>
        <p:spPr>
          <a:xfrm>
            <a:off x="6588224" y="5949280"/>
            <a:ext cx="2195736" cy="523220"/>
          </a:xfrm>
          <a:prstGeom prst="rect">
            <a:avLst/>
          </a:prstGeom>
          <a:noFill/>
        </p:spPr>
        <p:txBody>
          <a:bodyPr wrap="square" rtlCol="0">
            <a:spAutoFit/>
          </a:bodyPr>
          <a:lstStyle/>
          <a:p>
            <a:pPr algn="r"/>
            <a:r>
              <a:rPr lang="en-US" altLang="ko-KR" sz="1400" dirty="0">
                <a:solidFill>
                  <a:schemeClr val="tx1">
                    <a:lumMod val="75000"/>
                    <a:lumOff val="25000"/>
                  </a:schemeClr>
                </a:solidFill>
                <a:latin typeface="Arial" pitchFamily="34" charset="0"/>
                <a:cs typeface="Arial" pitchFamily="34" charset="0"/>
              </a:rPr>
              <a:t>Baodong Zhang, 04.06.2024</a:t>
            </a:r>
            <a:endParaRPr lang="ko-KR" altLang="en-US" sz="14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19412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1A92-8028-90C2-D59F-3481301987F3}"/>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8EF69723-5790-A28B-9786-9DB4EAD91CA5}"/>
              </a:ext>
            </a:extLst>
          </p:cNvPr>
          <p:cNvSpPr>
            <a:spLocks noGrp="1"/>
          </p:cNvSpPr>
          <p:nvPr>
            <p:ph type="title"/>
          </p:nvPr>
        </p:nvSpPr>
        <p:spPr/>
        <p:txBody>
          <a:bodyPr/>
          <a:lstStyle/>
          <a:p>
            <a:pPr algn="ctr"/>
            <a:r>
              <a:rPr lang="en-US" sz="3200" dirty="0">
                <a:latin typeface="Segoe UI" panose="020B0502040204020203" pitchFamily="34" charset="0"/>
                <a:ea typeface="等线" panose="02010600030101010101" pitchFamily="2" charset="-122"/>
              </a:rPr>
              <a:t>Build a </a:t>
            </a:r>
            <a:r>
              <a:rPr lang="en-US" sz="3200" dirty="0" err="1">
                <a:latin typeface="Segoe UI" panose="020B0502040204020203" pitchFamily="34" charset="0"/>
                <a:ea typeface="等线" panose="02010600030101010101" pitchFamily="2" charset="-122"/>
              </a:rPr>
              <a:t>ViT</a:t>
            </a:r>
            <a:endParaRPr lang="en-DE" sz="3200" dirty="0">
              <a:latin typeface="Segoe UI" panose="020B0502040204020203" pitchFamily="34" charset="0"/>
              <a:ea typeface="等线" panose="02010600030101010101" pitchFamily="2" charset="-122"/>
            </a:endParaRPr>
          </a:p>
        </p:txBody>
      </p:sp>
      <p:sp>
        <p:nvSpPr>
          <p:cNvPr id="9" name="内容占位符 8">
            <a:extLst>
              <a:ext uri="{FF2B5EF4-FFF2-40B4-BE49-F238E27FC236}">
                <a16:creationId xmlns:a16="http://schemas.microsoft.com/office/drawing/2014/main" id="{5DDD25A3-E125-74B4-E90B-EB787CFB7086}"/>
              </a:ext>
            </a:extLst>
          </p:cNvPr>
          <p:cNvSpPr>
            <a:spLocks noGrp="1"/>
          </p:cNvSpPr>
          <p:nvPr>
            <p:ph idx="1"/>
          </p:nvPr>
        </p:nvSpPr>
        <p:spPr>
          <a:xfrm>
            <a:off x="62855" y="6593864"/>
            <a:ext cx="7733903" cy="247358"/>
          </a:xfrm>
        </p:spPr>
        <p:txBody>
          <a:bodyPr/>
          <a:lstStyle/>
          <a:p>
            <a:r>
              <a:rPr lang="en-US" sz="1000" dirty="0">
                <a:latin typeface="Segoe UI" panose="020B0502040204020203" pitchFamily="34" charset="0"/>
                <a:ea typeface="等线" panose="02010600030101010101" pitchFamily="2" charset="-122"/>
              </a:rPr>
              <a:t>Source:</a:t>
            </a:r>
            <a:r>
              <a:rPr lang="nb-NO" sz="1000" dirty="0">
                <a:latin typeface="Segoe UI" panose="020B0502040204020203" pitchFamily="34" charset="0"/>
                <a:ea typeface="等线" panose="02010600030101010101" pitchFamily="2" charset="-122"/>
              </a:rPr>
              <a:t> C:/Users/zhang/rnn_tsf/vit_gastric_model.py</a:t>
            </a:r>
            <a:endParaRPr lang="en-DE" sz="1000" dirty="0">
              <a:latin typeface="Segoe UI" panose="020B0502040204020203" pitchFamily="34" charset="0"/>
              <a:ea typeface="等线" panose="02010600030101010101" pitchFamily="2" charset="-122"/>
            </a:endParaRPr>
          </a:p>
          <a:p>
            <a:endParaRPr lang="en-DE" sz="1000" dirty="0">
              <a:latin typeface="Segoe UI" panose="020B0502040204020203" pitchFamily="34" charset="0"/>
              <a:ea typeface="等线" panose="02010600030101010101" pitchFamily="2" charset="-122"/>
            </a:endParaRPr>
          </a:p>
        </p:txBody>
      </p:sp>
      <p:pic>
        <p:nvPicPr>
          <p:cNvPr id="6" name="图片 5">
            <a:extLst>
              <a:ext uri="{FF2B5EF4-FFF2-40B4-BE49-F238E27FC236}">
                <a16:creationId xmlns:a16="http://schemas.microsoft.com/office/drawing/2014/main" id="{2684D69D-B98F-1E58-F131-52F7F458E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1089822"/>
            <a:ext cx="1600574" cy="1600574"/>
          </a:xfrm>
          <a:prstGeom prst="rect">
            <a:avLst/>
          </a:prstGeom>
        </p:spPr>
      </p:pic>
      <p:pic>
        <p:nvPicPr>
          <p:cNvPr id="8" name="图片 7">
            <a:extLst>
              <a:ext uri="{FF2B5EF4-FFF2-40B4-BE49-F238E27FC236}">
                <a16:creationId xmlns:a16="http://schemas.microsoft.com/office/drawing/2014/main" id="{6F7C44E9-73E9-F438-7E6A-09A69807F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582" y="3177771"/>
            <a:ext cx="1584176" cy="1574546"/>
          </a:xfrm>
          <a:prstGeom prst="rect">
            <a:avLst/>
          </a:prstGeom>
        </p:spPr>
      </p:pic>
      <p:pic>
        <p:nvPicPr>
          <p:cNvPr id="3" name="图片 2">
            <a:extLst>
              <a:ext uri="{FF2B5EF4-FFF2-40B4-BE49-F238E27FC236}">
                <a16:creationId xmlns:a16="http://schemas.microsoft.com/office/drawing/2014/main" id="{2D0F5735-3497-C601-5D74-57F17662750D}"/>
              </a:ext>
            </a:extLst>
          </p:cNvPr>
          <p:cNvPicPr>
            <a:picLocks noChangeAspect="1"/>
          </p:cNvPicPr>
          <p:nvPr/>
        </p:nvPicPr>
        <p:blipFill>
          <a:blip r:embed="rId4"/>
          <a:stretch>
            <a:fillRect/>
          </a:stretch>
        </p:blipFill>
        <p:spPr>
          <a:xfrm>
            <a:off x="4038119" y="3288035"/>
            <a:ext cx="4854361" cy="2357497"/>
          </a:xfrm>
          <a:prstGeom prst="rect">
            <a:avLst/>
          </a:prstGeom>
        </p:spPr>
      </p:pic>
      <p:pic>
        <p:nvPicPr>
          <p:cNvPr id="7" name="图片 6">
            <a:extLst>
              <a:ext uri="{FF2B5EF4-FFF2-40B4-BE49-F238E27FC236}">
                <a16:creationId xmlns:a16="http://schemas.microsoft.com/office/drawing/2014/main" id="{7962D0E2-E83A-53E8-4372-350873B5A116}"/>
              </a:ext>
            </a:extLst>
          </p:cNvPr>
          <p:cNvPicPr>
            <a:picLocks noChangeAspect="1"/>
          </p:cNvPicPr>
          <p:nvPr/>
        </p:nvPicPr>
        <p:blipFill>
          <a:blip r:embed="rId5"/>
          <a:stretch>
            <a:fillRect/>
          </a:stretch>
        </p:blipFill>
        <p:spPr>
          <a:xfrm>
            <a:off x="34652" y="1125665"/>
            <a:ext cx="5257428" cy="3721550"/>
          </a:xfrm>
          <a:prstGeom prst="rect">
            <a:avLst/>
          </a:prstGeom>
        </p:spPr>
      </p:pic>
      <p:pic>
        <p:nvPicPr>
          <p:cNvPr id="12" name="图片 11">
            <a:extLst>
              <a:ext uri="{FF2B5EF4-FFF2-40B4-BE49-F238E27FC236}">
                <a16:creationId xmlns:a16="http://schemas.microsoft.com/office/drawing/2014/main" id="{DF0C482C-0100-F6B5-F671-44CCE296B6E2}"/>
              </a:ext>
            </a:extLst>
          </p:cNvPr>
          <p:cNvPicPr>
            <a:picLocks noChangeAspect="1"/>
          </p:cNvPicPr>
          <p:nvPr/>
        </p:nvPicPr>
        <p:blipFill>
          <a:blip r:embed="rId6"/>
          <a:stretch>
            <a:fillRect/>
          </a:stretch>
        </p:blipFill>
        <p:spPr>
          <a:xfrm>
            <a:off x="251520" y="4886588"/>
            <a:ext cx="3415164" cy="1654011"/>
          </a:xfrm>
          <a:prstGeom prst="rect">
            <a:avLst/>
          </a:prstGeom>
        </p:spPr>
      </p:pic>
      <p:sp>
        <p:nvSpPr>
          <p:cNvPr id="13" name="箭头: 下 12">
            <a:extLst>
              <a:ext uri="{FF2B5EF4-FFF2-40B4-BE49-F238E27FC236}">
                <a16:creationId xmlns:a16="http://schemas.microsoft.com/office/drawing/2014/main" id="{4EE19425-8C6E-128D-E607-F6F2683872ED}"/>
              </a:ext>
            </a:extLst>
          </p:cNvPr>
          <p:cNvSpPr/>
          <p:nvPr/>
        </p:nvSpPr>
        <p:spPr>
          <a:xfrm>
            <a:off x="6948264" y="2690396"/>
            <a:ext cx="72008" cy="378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7" name="图片 16">
            <a:extLst>
              <a:ext uri="{FF2B5EF4-FFF2-40B4-BE49-F238E27FC236}">
                <a16:creationId xmlns:a16="http://schemas.microsoft.com/office/drawing/2014/main" id="{97BE3B86-A107-E6E3-19DC-BAA04571C993}"/>
              </a:ext>
            </a:extLst>
          </p:cNvPr>
          <p:cNvPicPr>
            <a:picLocks noChangeAspect="1"/>
          </p:cNvPicPr>
          <p:nvPr/>
        </p:nvPicPr>
        <p:blipFill>
          <a:blip r:embed="rId7"/>
          <a:stretch>
            <a:fillRect/>
          </a:stretch>
        </p:blipFill>
        <p:spPr>
          <a:xfrm>
            <a:off x="4015993" y="5654635"/>
            <a:ext cx="4801016" cy="952583"/>
          </a:xfrm>
          <a:prstGeom prst="rect">
            <a:avLst/>
          </a:prstGeom>
        </p:spPr>
      </p:pic>
    </p:spTree>
    <p:extLst>
      <p:ext uri="{BB962C8B-B14F-4D97-AF65-F5344CB8AC3E}">
        <p14:creationId xmlns:p14="http://schemas.microsoft.com/office/powerpoint/2010/main" val="212344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1A92-8028-90C2-D59F-3481301987F3}"/>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8EF69723-5790-A28B-9786-9DB4EAD91CA5}"/>
              </a:ext>
            </a:extLst>
          </p:cNvPr>
          <p:cNvSpPr>
            <a:spLocks noGrp="1"/>
          </p:cNvSpPr>
          <p:nvPr>
            <p:ph type="title"/>
          </p:nvPr>
        </p:nvSpPr>
        <p:spPr/>
        <p:txBody>
          <a:bodyPr/>
          <a:lstStyle/>
          <a:p>
            <a:pPr algn="ctr"/>
            <a:r>
              <a:rPr lang="en-US" sz="2400" dirty="0">
                <a:latin typeface="Segoe UI" panose="020B0502040204020203" pitchFamily="34" charset="0"/>
                <a:ea typeface="等线" panose="02010600030101010101" pitchFamily="2" charset="-122"/>
              </a:rPr>
              <a:t>Resnet vs </a:t>
            </a:r>
            <a:r>
              <a:rPr lang="en-US" sz="2400" dirty="0" err="1">
                <a:latin typeface="Segoe UI" panose="020B0502040204020203" pitchFamily="34" charset="0"/>
                <a:ea typeface="等线" panose="02010600030101010101" pitchFamily="2" charset="-122"/>
              </a:rPr>
              <a:t>ViT</a:t>
            </a:r>
            <a:endParaRPr lang="en-DE" sz="2400" dirty="0">
              <a:latin typeface="Segoe UI" panose="020B0502040204020203" pitchFamily="34" charset="0"/>
              <a:ea typeface="等线" panose="02010600030101010101" pitchFamily="2" charset="-122"/>
            </a:endParaRPr>
          </a:p>
        </p:txBody>
      </p:sp>
      <p:sp>
        <p:nvSpPr>
          <p:cNvPr id="9" name="内容占位符 8">
            <a:extLst>
              <a:ext uri="{FF2B5EF4-FFF2-40B4-BE49-F238E27FC236}">
                <a16:creationId xmlns:a16="http://schemas.microsoft.com/office/drawing/2014/main" id="{5DDD25A3-E125-74B4-E90B-EB787CFB7086}"/>
              </a:ext>
            </a:extLst>
          </p:cNvPr>
          <p:cNvSpPr>
            <a:spLocks noGrp="1"/>
          </p:cNvSpPr>
          <p:nvPr>
            <p:ph idx="1"/>
          </p:nvPr>
        </p:nvSpPr>
        <p:spPr>
          <a:xfrm>
            <a:off x="527373" y="6275194"/>
            <a:ext cx="8229600" cy="460648"/>
          </a:xfrm>
        </p:spPr>
        <p:txBody>
          <a:bodyPr/>
          <a:lstStyle/>
          <a:p>
            <a:r>
              <a:rPr lang="en-US" sz="900" dirty="0">
                <a:latin typeface="Segoe UI" panose="020B0502040204020203" pitchFamily="34" charset="0"/>
                <a:ea typeface="等线" panose="02010600030101010101" pitchFamily="2" charset="-122"/>
              </a:rPr>
              <a:t>[1]</a:t>
            </a:r>
            <a:r>
              <a:rPr lang="en-US" sz="900" dirty="0" err="1">
                <a:latin typeface="Segoe UI" panose="020B0502040204020203" pitchFamily="34" charset="0"/>
                <a:ea typeface="等线" panose="02010600030101010101" pitchFamily="2" charset="-122"/>
              </a:rPr>
              <a:t>Dosovitskiy</a:t>
            </a:r>
            <a:r>
              <a:rPr lang="en-US" sz="900" dirty="0">
                <a:latin typeface="Segoe UI" panose="020B0502040204020203" pitchFamily="34" charset="0"/>
                <a:ea typeface="等线" panose="02010600030101010101" pitchFamily="2" charset="-122"/>
              </a:rPr>
              <a:t> et al. </a:t>
            </a:r>
            <a:r>
              <a:rPr lang="en-US" sz="900" i="0" dirty="0">
                <a:solidFill>
                  <a:srgbClr val="000000"/>
                </a:solidFill>
                <a:effectLst/>
                <a:latin typeface="Segoe UI" panose="020B0502040204020203" pitchFamily="34" charset="0"/>
                <a:ea typeface="等线" panose="02010600030101010101" pitchFamily="2" charset="-122"/>
              </a:rPr>
              <a:t>An Image is Worth 16x16 Words: Transformers for Image Recognition at Scale</a:t>
            </a:r>
            <a:r>
              <a:rPr lang="en-US" sz="900" dirty="0">
                <a:latin typeface="Segoe UI" panose="020B0502040204020203" pitchFamily="34" charset="0"/>
                <a:ea typeface="等线" panose="02010600030101010101" pitchFamily="2" charset="-122"/>
              </a:rPr>
              <a:t>. </a:t>
            </a:r>
            <a:r>
              <a:rPr lang="en-US" sz="800" dirty="0">
                <a:latin typeface="Segoe UI" panose="020B0502040204020203" pitchFamily="34" charset="0"/>
                <a:ea typeface="等线" panose="02010600030101010101" pitchFamily="2" charset="-122"/>
              </a:rPr>
              <a:t>In ICLR, 2021.</a:t>
            </a:r>
            <a:endParaRPr lang="en-DE" sz="800" dirty="0">
              <a:latin typeface="Segoe UI" panose="020B0502040204020203" pitchFamily="34" charset="0"/>
              <a:ea typeface="等线" panose="02010600030101010101" pitchFamily="2" charset="-122"/>
            </a:endParaRPr>
          </a:p>
        </p:txBody>
      </p:sp>
      <p:graphicFrame>
        <p:nvGraphicFramePr>
          <p:cNvPr id="2" name="内容占位符 1">
            <a:extLst>
              <a:ext uri="{FF2B5EF4-FFF2-40B4-BE49-F238E27FC236}">
                <a16:creationId xmlns:a16="http://schemas.microsoft.com/office/drawing/2014/main" id="{BFB8348D-F303-BAF6-43C3-3F26C55CD1DC}"/>
              </a:ext>
            </a:extLst>
          </p:cNvPr>
          <p:cNvGraphicFramePr>
            <a:graphicFrameLocks noGrp="1"/>
          </p:cNvGraphicFramePr>
          <p:nvPr>
            <p:ph idx="10"/>
            <p:extLst>
              <p:ext uri="{D42A27DB-BD31-4B8C-83A1-F6EECF244321}">
                <p14:modId xmlns:p14="http://schemas.microsoft.com/office/powerpoint/2010/main" val="1708215473"/>
              </p:ext>
            </p:extLst>
          </p:nvPr>
        </p:nvGraphicFramePr>
        <p:xfrm>
          <a:off x="1044378" y="1988840"/>
          <a:ext cx="6047901" cy="2468880"/>
        </p:xfrm>
        <a:graphic>
          <a:graphicData uri="http://schemas.openxmlformats.org/drawingml/2006/table">
            <a:tbl>
              <a:tblPr firstRow="1" bandRow="1">
                <a:tableStyleId>{5C22544A-7EE6-4342-B048-85BDC9FD1C3A}</a:tableStyleId>
              </a:tblPr>
              <a:tblGrid>
                <a:gridCol w="2015967">
                  <a:extLst>
                    <a:ext uri="{9D8B030D-6E8A-4147-A177-3AD203B41FA5}">
                      <a16:colId xmlns:a16="http://schemas.microsoft.com/office/drawing/2014/main" val="2908898702"/>
                    </a:ext>
                  </a:extLst>
                </a:gridCol>
                <a:gridCol w="2015967">
                  <a:extLst>
                    <a:ext uri="{9D8B030D-6E8A-4147-A177-3AD203B41FA5}">
                      <a16:colId xmlns:a16="http://schemas.microsoft.com/office/drawing/2014/main" val="2396505567"/>
                    </a:ext>
                  </a:extLst>
                </a:gridCol>
                <a:gridCol w="2015967">
                  <a:extLst>
                    <a:ext uri="{9D8B030D-6E8A-4147-A177-3AD203B41FA5}">
                      <a16:colId xmlns:a16="http://schemas.microsoft.com/office/drawing/2014/main" val="816817262"/>
                    </a:ext>
                  </a:extLst>
                </a:gridCol>
              </a:tblGrid>
              <a:tr h="248028">
                <a:tc>
                  <a:txBody>
                    <a:bodyPr/>
                    <a:lstStyle/>
                    <a:p>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Resnet</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Vit</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2913762037"/>
                  </a:ext>
                </a:extLst>
              </a:tr>
              <a:tr h="248028">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AUC:</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0.93</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DE" sz="1200" dirty="0">
                          <a:latin typeface="Segoe UI" panose="020B0502040204020203" pitchFamily="34" charset="0"/>
                          <a:ea typeface="等线" panose="02010600030101010101" pitchFamily="2" charset="-122"/>
                          <a:cs typeface="Arial" panose="020B0604020202020204" pitchFamily="34" charset="0"/>
                        </a:rPr>
                        <a:t>0.82</a:t>
                      </a:r>
                    </a:p>
                  </a:txBody>
                  <a:tcPr/>
                </a:tc>
                <a:extLst>
                  <a:ext uri="{0D108BD9-81ED-4DB2-BD59-A6C34878D82A}">
                    <a16:rowId xmlns:a16="http://schemas.microsoft.com/office/drawing/2014/main" val="421793223"/>
                  </a:ext>
                </a:extLst>
              </a:tr>
              <a:tr h="248028">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95% CI:</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(0.92, 0.95)</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DE" sz="1200" dirty="0">
                          <a:latin typeface="Segoe UI" panose="020B0502040204020203" pitchFamily="34" charset="0"/>
                          <a:ea typeface="等线" panose="02010600030101010101" pitchFamily="2" charset="-122"/>
                          <a:cs typeface="Arial" panose="020B0604020202020204" pitchFamily="34" charset="0"/>
                        </a:rPr>
                        <a:t>(0.80, 0.85)</a:t>
                      </a:r>
                    </a:p>
                  </a:txBody>
                  <a:tcPr/>
                </a:tc>
                <a:extLst>
                  <a:ext uri="{0D108BD9-81ED-4DB2-BD59-A6C34878D82A}">
                    <a16:rowId xmlns:a16="http://schemas.microsoft.com/office/drawing/2014/main" val="3559728417"/>
                  </a:ext>
                </a:extLst>
              </a:tr>
              <a:tr h="248028">
                <a:tc>
                  <a:txBody>
                    <a:bodyPr/>
                    <a:lstStyle/>
                    <a:p>
                      <a:r>
                        <a:rPr lang="de-AT" sz="1200" dirty="0" err="1">
                          <a:latin typeface="Segoe UI" panose="020B0502040204020203" pitchFamily="34" charset="0"/>
                          <a:ea typeface="等线" panose="02010600030101010101" pitchFamily="2" charset="-122"/>
                          <a:cs typeface="Arial" panose="020B0604020202020204" pitchFamily="34" charset="0"/>
                        </a:rPr>
                        <a:t>Accuracy</a:t>
                      </a:r>
                      <a:r>
                        <a:rPr lang="de-AT" sz="1200" dirty="0">
                          <a:latin typeface="Segoe UI" panose="020B0502040204020203" pitchFamily="34" charset="0"/>
                          <a:ea typeface="等线" panose="02010600030101010101" pitchFamily="2" charset="-122"/>
                          <a:cs typeface="Arial" panose="020B0604020202020204" pitchFamily="34" charset="0"/>
                        </a:rPr>
                        <a:t>:</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0.85</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de-AT" sz="1200" dirty="0">
                          <a:latin typeface="Segoe UI" panose="020B0502040204020203" pitchFamily="34" charset="0"/>
                          <a:ea typeface="等线" panose="02010600030101010101" pitchFamily="2" charset="-122"/>
                          <a:cs typeface="Arial" panose="020B0604020202020204" pitchFamily="34" charset="0"/>
                        </a:rPr>
                        <a:t>0.71</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262362611"/>
                  </a:ext>
                </a:extLst>
              </a:tr>
              <a:tr h="24802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Segoe UI" panose="020B0502040204020203" pitchFamily="34" charset="0"/>
                          <a:ea typeface="等线" panose="02010600030101010101" pitchFamily="2" charset="-122"/>
                          <a:cs typeface="Arial" panose="020B0604020202020204" pitchFamily="34" charset="0"/>
                        </a:rPr>
                        <a:t>95% CI:</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(0.83, 0.87)</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DE" sz="1200" dirty="0">
                          <a:latin typeface="Segoe UI" panose="020B0502040204020203" pitchFamily="34" charset="0"/>
                          <a:ea typeface="等线" panose="02010600030101010101" pitchFamily="2" charset="-122"/>
                          <a:cs typeface="Arial" panose="020B0604020202020204" pitchFamily="34" charset="0"/>
                        </a:rPr>
                        <a:t>(0.68, 0.7</a:t>
                      </a:r>
                      <a:r>
                        <a:rPr lang="en-US" sz="1200" dirty="0">
                          <a:latin typeface="Segoe UI" panose="020B0502040204020203" pitchFamily="34" charset="0"/>
                          <a:ea typeface="等线" panose="02010600030101010101" pitchFamily="2" charset="-122"/>
                          <a:cs typeface="Arial" panose="020B0604020202020204" pitchFamily="34" charset="0"/>
                        </a:rPr>
                        <a:t>4</a:t>
                      </a:r>
                      <a:r>
                        <a:rPr lang="en-DE" sz="1200" dirty="0">
                          <a:latin typeface="Segoe UI" panose="020B0502040204020203" pitchFamily="34" charset="0"/>
                          <a:ea typeface="等线" panose="02010600030101010101" pitchFamily="2" charset="-122"/>
                          <a:cs typeface="Arial" panose="020B0604020202020204" pitchFamily="34" charset="0"/>
                        </a:rPr>
                        <a:t>)</a:t>
                      </a:r>
                    </a:p>
                  </a:txBody>
                  <a:tcPr/>
                </a:tc>
                <a:extLst>
                  <a:ext uri="{0D108BD9-81ED-4DB2-BD59-A6C34878D82A}">
                    <a16:rowId xmlns:a16="http://schemas.microsoft.com/office/drawing/2014/main" val="3683865725"/>
                  </a:ext>
                </a:extLst>
              </a:tr>
              <a:tr h="248028">
                <a:tc>
                  <a:txBody>
                    <a:bodyPr/>
                    <a:lstStyle/>
                    <a:p>
                      <a:r>
                        <a:rPr lang="de-AT" sz="1200" dirty="0">
                          <a:latin typeface="Segoe UI" panose="020B0502040204020203" pitchFamily="34" charset="0"/>
                          <a:ea typeface="等线" panose="02010600030101010101" pitchFamily="2" charset="-122"/>
                          <a:cs typeface="Arial" panose="020B0604020202020204" pitchFamily="34" charset="0"/>
                        </a:rPr>
                        <a:t>Recall:</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DE" sz="1200" dirty="0">
                          <a:latin typeface="Segoe UI" panose="020B0502040204020203" pitchFamily="34" charset="0"/>
                          <a:ea typeface="等线" panose="02010600030101010101" pitchFamily="2" charset="-122"/>
                          <a:cs typeface="Arial" panose="020B0604020202020204" pitchFamily="34" charset="0"/>
                        </a:rPr>
                        <a:t>0.9</a:t>
                      </a:r>
                      <a:r>
                        <a:rPr lang="en-US" sz="1200" dirty="0">
                          <a:latin typeface="Segoe UI" panose="020B0502040204020203" pitchFamily="34" charset="0"/>
                          <a:ea typeface="等线" panose="02010600030101010101" pitchFamily="2" charset="-122"/>
                          <a:cs typeface="Arial" panose="020B0604020202020204" pitchFamily="34" charset="0"/>
                        </a:rPr>
                        <a:t>6</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de-AT" sz="1200" dirty="0">
                          <a:latin typeface="Segoe UI" panose="020B0502040204020203" pitchFamily="34" charset="0"/>
                          <a:ea typeface="等线" panose="02010600030101010101" pitchFamily="2" charset="-122"/>
                          <a:cs typeface="Arial" panose="020B0604020202020204" pitchFamily="34" charset="0"/>
                        </a:rPr>
                        <a:t>0.98</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3762853015"/>
                  </a:ext>
                </a:extLst>
              </a:tr>
              <a:tr h="24802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Segoe UI" panose="020B0502040204020203" pitchFamily="34" charset="0"/>
                          <a:ea typeface="等线" panose="02010600030101010101" pitchFamily="2" charset="-122"/>
                          <a:cs typeface="Arial" panose="020B0604020202020204" pitchFamily="34" charset="0"/>
                        </a:rPr>
                        <a:t>95% CI:</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(0.94, 0.97)</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a:t>
                      </a:r>
                      <a:r>
                        <a:rPr lang="en-DE" sz="1200" dirty="0">
                          <a:latin typeface="Segoe UI" panose="020B0502040204020203" pitchFamily="34" charset="0"/>
                          <a:ea typeface="等线" panose="02010600030101010101" pitchFamily="2" charset="-122"/>
                          <a:cs typeface="Arial" panose="020B0604020202020204" pitchFamily="34" charset="0"/>
                        </a:rPr>
                        <a:t>0.973, 0.99</a:t>
                      </a:r>
                      <a:r>
                        <a:rPr lang="en-US" sz="1200" dirty="0">
                          <a:latin typeface="Segoe UI" panose="020B0502040204020203" pitchFamily="34" charset="0"/>
                          <a:ea typeface="等线" panose="02010600030101010101" pitchFamily="2" charset="-122"/>
                          <a:cs typeface="Arial" panose="020B0604020202020204" pitchFamily="34" charset="0"/>
                        </a:rPr>
                        <a:t>)</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3228299313"/>
                  </a:ext>
                </a:extLst>
              </a:tr>
              <a:tr h="248028">
                <a:tc>
                  <a:txBody>
                    <a:bodyPr/>
                    <a:lstStyle/>
                    <a:p>
                      <a:r>
                        <a:rPr lang="de-AT" sz="1200" dirty="0">
                          <a:latin typeface="Segoe UI" panose="020B0502040204020203" pitchFamily="34" charset="0"/>
                          <a:ea typeface="等线" panose="02010600030101010101" pitchFamily="2" charset="-122"/>
                          <a:cs typeface="Arial" panose="020B0604020202020204" pitchFamily="34" charset="0"/>
                        </a:rPr>
                        <a:t>Precision:</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0.81</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de-AT" sz="1200" dirty="0">
                          <a:latin typeface="Segoe UI" panose="020B0502040204020203" pitchFamily="34" charset="0"/>
                          <a:ea typeface="等线" panose="02010600030101010101" pitchFamily="2" charset="-122"/>
                          <a:cs typeface="Arial" panose="020B0604020202020204" pitchFamily="34" charset="0"/>
                        </a:rPr>
                        <a:t>0.65</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2904271908"/>
                  </a:ext>
                </a:extLst>
              </a:tr>
              <a:tr h="24802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dirty="0">
                          <a:latin typeface="Segoe UI" panose="020B0502040204020203" pitchFamily="34" charset="0"/>
                          <a:ea typeface="等线" panose="02010600030101010101" pitchFamily="2" charset="-122"/>
                          <a:cs typeface="Arial" panose="020B0604020202020204" pitchFamily="34" charset="0"/>
                        </a:rPr>
                        <a:t>95% CI:</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a:t>
                      </a:r>
                      <a:r>
                        <a:rPr lang="en-DE" sz="1200" dirty="0">
                          <a:latin typeface="Segoe UI" panose="020B0502040204020203" pitchFamily="34" charset="0"/>
                          <a:ea typeface="等线" panose="02010600030101010101" pitchFamily="2" charset="-122"/>
                          <a:cs typeface="Arial" panose="020B0604020202020204" pitchFamily="34" charset="0"/>
                        </a:rPr>
                        <a:t>0.7</a:t>
                      </a:r>
                      <a:r>
                        <a:rPr lang="en-US" sz="1200" dirty="0">
                          <a:latin typeface="Segoe UI" panose="020B0502040204020203" pitchFamily="34" charset="0"/>
                          <a:ea typeface="等线" panose="02010600030101010101" pitchFamily="2" charset="-122"/>
                          <a:cs typeface="Arial" panose="020B0604020202020204" pitchFamily="34" charset="0"/>
                        </a:rPr>
                        <a:t>8</a:t>
                      </a:r>
                      <a:r>
                        <a:rPr lang="en-DE" sz="1200" dirty="0">
                          <a:latin typeface="Segoe UI" panose="020B0502040204020203" pitchFamily="34" charset="0"/>
                          <a:ea typeface="等线" panose="02010600030101010101" pitchFamily="2" charset="-122"/>
                          <a:cs typeface="Arial" panose="020B0604020202020204" pitchFamily="34" charset="0"/>
                        </a:rPr>
                        <a:t>, 0.8</a:t>
                      </a:r>
                      <a:r>
                        <a:rPr lang="en-US" sz="1200" dirty="0">
                          <a:latin typeface="Segoe UI" panose="020B0502040204020203" pitchFamily="34" charset="0"/>
                          <a:ea typeface="等线" panose="02010600030101010101" pitchFamily="2" charset="-122"/>
                          <a:cs typeface="Arial" panose="020B0604020202020204" pitchFamily="34" charset="0"/>
                        </a:rPr>
                        <a:t>4)</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tc>
                  <a:txBody>
                    <a:bodyPr/>
                    <a:lstStyle/>
                    <a:p>
                      <a:r>
                        <a:rPr lang="en-US" sz="1200" dirty="0">
                          <a:latin typeface="Segoe UI" panose="020B0502040204020203" pitchFamily="34" charset="0"/>
                          <a:ea typeface="等线" panose="02010600030101010101" pitchFamily="2" charset="-122"/>
                          <a:cs typeface="Arial" panose="020B0604020202020204" pitchFamily="34" charset="0"/>
                        </a:rPr>
                        <a:t>(</a:t>
                      </a:r>
                      <a:r>
                        <a:rPr lang="en-DE" sz="1200" dirty="0">
                          <a:latin typeface="Segoe UI" panose="020B0502040204020203" pitchFamily="34" charset="0"/>
                          <a:ea typeface="等线" panose="02010600030101010101" pitchFamily="2" charset="-122"/>
                          <a:cs typeface="Arial" panose="020B0604020202020204" pitchFamily="34" charset="0"/>
                        </a:rPr>
                        <a:t>0.6</a:t>
                      </a:r>
                      <a:r>
                        <a:rPr lang="en-US" sz="1200" dirty="0">
                          <a:latin typeface="Segoe UI" panose="020B0502040204020203" pitchFamily="34" charset="0"/>
                          <a:ea typeface="等线" panose="02010600030101010101" pitchFamily="2" charset="-122"/>
                          <a:cs typeface="Arial" panose="020B0604020202020204" pitchFamily="34" charset="0"/>
                        </a:rPr>
                        <a:t>2</a:t>
                      </a:r>
                      <a:r>
                        <a:rPr lang="en-DE" sz="1200" dirty="0">
                          <a:latin typeface="Segoe UI" panose="020B0502040204020203" pitchFamily="34" charset="0"/>
                          <a:ea typeface="等线" panose="02010600030101010101" pitchFamily="2" charset="-122"/>
                          <a:cs typeface="Arial" panose="020B0604020202020204" pitchFamily="34" charset="0"/>
                        </a:rPr>
                        <a:t>, 0.68</a:t>
                      </a:r>
                      <a:r>
                        <a:rPr lang="en-US" sz="1200" dirty="0">
                          <a:latin typeface="Segoe UI" panose="020B0502040204020203" pitchFamily="34" charset="0"/>
                          <a:ea typeface="等线" panose="02010600030101010101" pitchFamily="2" charset="-122"/>
                          <a:cs typeface="Arial" panose="020B0604020202020204" pitchFamily="34" charset="0"/>
                        </a:rPr>
                        <a:t>)</a:t>
                      </a:r>
                      <a:endParaRPr lang="en-DE" sz="1200" dirty="0">
                        <a:latin typeface="Segoe UI" panose="020B0502040204020203" pitchFamily="34" charset="0"/>
                        <a:ea typeface="等线" panose="02010600030101010101" pitchFamily="2" charset="-122"/>
                        <a:cs typeface="Arial" panose="020B0604020202020204" pitchFamily="34" charset="0"/>
                      </a:endParaRPr>
                    </a:p>
                  </a:txBody>
                  <a:tcPr/>
                </a:tc>
                <a:extLst>
                  <a:ext uri="{0D108BD9-81ED-4DB2-BD59-A6C34878D82A}">
                    <a16:rowId xmlns:a16="http://schemas.microsoft.com/office/drawing/2014/main" val="3024420366"/>
                  </a:ext>
                </a:extLst>
              </a:tr>
            </a:tbl>
          </a:graphicData>
        </a:graphic>
      </p:graphicFrame>
      <p:sp>
        <p:nvSpPr>
          <p:cNvPr id="4" name="文本框 3">
            <a:extLst>
              <a:ext uri="{FF2B5EF4-FFF2-40B4-BE49-F238E27FC236}">
                <a16:creationId xmlns:a16="http://schemas.microsoft.com/office/drawing/2014/main" id="{F11D42ED-8AA1-93EF-7D9A-AEBE9A10CB2B}"/>
              </a:ext>
            </a:extLst>
          </p:cNvPr>
          <p:cNvSpPr txBox="1"/>
          <p:nvPr/>
        </p:nvSpPr>
        <p:spPr>
          <a:xfrm>
            <a:off x="899592" y="1114756"/>
            <a:ext cx="7344816" cy="1107996"/>
          </a:xfrm>
          <a:prstGeom prst="rect">
            <a:avLst/>
          </a:prstGeom>
          <a:noFill/>
        </p:spPr>
        <p:txBody>
          <a:bodyPr wrap="square">
            <a:spAutoFit/>
          </a:bodyPr>
          <a:lstStyle/>
          <a:p>
            <a:pPr>
              <a:buFont typeface="Wingdings" pitchFamily="2" charset="2"/>
              <a:buChar char="ü"/>
            </a:pPr>
            <a:r>
              <a:rPr lang="en-US" altLang="ko-KR" sz="1600" dirty="0">
                <a:latin typeface="Segoe UI" panose="020B0502040204020203" pitchFamily="34" charset="0"/>
                <a:ea typeface="等线" panose="02010600030101010101" pitchFamily="2" charset="-122"/>
                <a:cs typeface="Arial" panose="020B0604020202020204" pitchFamily="34" charset="0"/>
              </a:rPr>
              <a:t> Train  cancer:  469  pcs ------&gt;  938 pcs  non: 99 pcs ----- &gt;  704 pcs</a:t>
            </a:r>
          </a:p>
          <a:p>
            <a:pPr>
              <a:buFont typeface="Wingdings" pitchFamily="2" charset="2"/>
              <a:buChar char="ü"/>
            </a:pPr>
            <a:r>
              <a:rPr lang="en-US" altLang="ko-KR" sz="1600" dirty="0">
                <a:latin typeface="Segoe UI" panose="020B0502040204020203" pitchFamily="34" charset="0"/>
                <a:ea typeface="等线" panose="02010600030101010101" pitchFamily="2" charset="-122"/>
                <a:cs typeface="Arial" panose="020B0604020202020204" pitchFamily="34" charset="0"/>
              </a:rPr>
              <a:t>Validation cancer : 91pcs ------&gt;  455 pcs  non: 41 pcs ----- &gt;   410 pcs</a:t>
            </a:r>
          </a:p>
          <a:p>
            <a:pPr>
              <a:buFont typeface="Wingdings" pitchFamily="2" charset="2"/>
              <a:buChar char="ü"/>
            </a:pPr>
            <a:r>
              <a:rPr lang="en-US" altLang="ko-KR" sz="1600" dirty="0">
                <a:latin typeface="Segoe UI" panose="020B0502040204020203" pitchFamily="34" charset="0"/>
                <a:ea typeface="等线" panose="02010600030101010101" pitchFamily="2" charset="-122"/>
                <a:cs typeface="Arial" panose="020B0604020202020204" pitchFamily="34" charset="0"/>
              </a:rPr>
              <a:t>image size    2048 x 2048 x 3 ---------&gt; 224 x 224 x3</a:t>
            </a:r>
          </a:p>
          <a:p>
            <a:pPr>
              <a:buFont typeface="Wingdings" pitchFamily="2" charset="2"/>
              <a:buChar char="ü"/>
            </a:pPr>
            <a:endParaRPr lang="en-DE" dirty="0">
              <a:latin typeface="Segoe UI" panose="020B0502040204020203" pitchFamily="34" charset="0"/>
              <a:ea typeface="等线" panose="02010600030101010101" pitchFamily="2" charset="-122"/>
            </a:endParaRPr>
          </a:p>
        </p:txBody>
      </p:sp>
      <p:sp>
        <p:nvSpPr>
          <p:cNvPr id="7" name="文本框 6">
            <a:extLst>
              <a:ext uri="{FF2B5EF4-FFF2-40B4-BE49-F238E27FC236}">
                <a16:creationId xmlns:a16="http://schemas.microsoft.com/office/drawing/2014/main" id="{BC6B1C20-FB1D-7142-6FB9-0BC1554F86C9}"/>
              </a:ext>
            </a:extLst>
          </p:cNvPr>
          <p:cNvSpPr txBox="1"/>
          <p:nvPr/>
        </p:nvSpPr>
        <p:spPr>
          <a:xfrm>
            <a:off x="539552" y="5877272"/>
            <a:ext cx="7848872" cy="461665"/>
          </a:xfrm>
          <a:prstGeom prst="rect">
            <a:avLst/>
          </a:prstGeom>
          <a:noFill/>
        </p:spPr>
        <p:txBody>
          <a:bodyPr wrap="square">
            <a:spAutoFit/>
          </a:bodyPr>
          <a:lstStyle/>
          <a:p>
            <a:r>
              <a:rPr lang="en-DE" sz="1200" dirty="0" err="1">
                <a:latin typeface="Segoe UI" panose="020B0502040204020203" pitchFamily="34" charset="0"/>
                <a:ea typeface="等线" panose="02010600030101010101" pitchFamily="2" charset="-122"/>
                <a:cs typeface="Arial" panose="020B0604020202020204" pitchFamily="34" charset="0"/>
              </a:rPr>
              <a:t>ViT</a:t>
            </a:r>
            <a:r>
              <a:rPr lang="en-US" sz="1200" dirty="0">
                <a:latin typeface="Segoe UI" panose="020B0502040204020203" pitchFamily="34" charset="0"/>
                <a:ea typeface="等线" panose="02010600030101010101" pitchFamily="2" charset="-122"/>
                <a:cs typeface="Arial" panose="020B0604020202020204" pitchFamily="34" charset="0"/>
              </a:rPr>
              <a:t> </a:t>
            </a:r>
            <a:r>
              <a:rPr lang="en-DE" sz="1200" dirty="0">
                <a:latin typeface="Segoe UI" panose="020B0502040204020203" pitchFamily="34" charset="0"/>
                <a:ea typeface="等线" panose="02010600030101010101" pitchFamily="2" charset="-122"/>
                <a:cs typeface="Arial" panose="020B0604020202020204" pitchFamily="34" charset="0"/>
              </a:rPr>
              <a:t>beats </a:t>
            </a:r>
            <a:r>
              <a:rPr lang="en-DE" sz="1200" dirty="0" err="1">
                <a:latin typeface="Segoe UI" panose="020B0502040204020203" pitchFamily="34" charset="0"/>
                <a:ea typeface="等线" panose="02010600030101010101" pitchFamily="2" charset="-122"/>
                <a:cs typeface="Arial" panose="020B0604020202020204" pitchFamily="34" charset="0"/>
              </a:rPr>
              <a:t>CNNs</a:t>
            </a:r>
            <a:r>
              <a:rPr lang="en-DE" sz="1200" dirty="0">
                <a:latin typeface="Segoe UI" panose="020B0502040204020203" pitchFamily="34" charset="0"/>
                <a:ea typeface="等线" panose="02010600030101010101" pitchFamily="2" charset="-122"/>
                <a:cs typeface="Arial" panose="020B0604020202020204" pitchFamily="34" charset="0"/>
              </a:rPr>
              <a:t> (by a small margin), if the dataset for pretraining is sufficiently large (at least 100 million images)</a:t>
            </a:r>
            <a:r>
              <a:rPr lang="en-US" sz="1200" dirty="0">
                <a:latin typeface="Segoe UI" panose="020B0502040204020203" pitchFamily="34" charset="0"/>
                <a:ea typeface="等线" panose="02010600030101010101" pitchFamily="2" charset="-122"/>
                <a:cs typeface="Arial" panose="020B0604020202020204" pitchFamily="34" charset="0"/>
              </a:rPr>
              <a:t> </a:t>
            </a:r>
            <a:r>
              <a:rPr lang="en-DE" sz="1200" dirty="0">
                <a:latin typeface="Segoe UI" panose="020B0502040204020203" pitchFamily="34" charset="0"/>
                <a:ea typeface="等线" panose="02010600030101010101" pitchFamily="2" charset="-122"/>
                <a:cs typeface="Arial" panose="020B0604020202020204" pitchFamily="34" charset="0"/>
              </a:rPr>
              <a:t>[1] </a:t>
            </a:r>
          </a:p>
        </p:txBody>
      </p:sp>
      <p:pic>
        <p:nvPicPr>
          <p:cNvPr id="12" name="图片 11">
            <a:extLst>
              <a:ext uri="{FF2B5EF4-FFF2-40B4-BE49-F238E27FC236}">
                <a16:creationId xmlns:a16="http://schemas.microsoft.com/office/drawing/2014/main" id="{DF10A376-97FE-9DB4-B912-6B7223BD722C}"/>
              </a:ext>
            </a:extLst>
          </p:cNvPr>
          <p:cNvPicPr>
            <a:picLocks noChangeAspect="1"/>
          </p:cNvPicPr>
          <p:nvPr/>
        </p:nvPicPr>
        <p:blipFill>
          <a:blip r:embed="rId2"/>
          <a:stretch>
            <a:fillRect/>
          </a:stretch>
        </p:blipFill>
        <p:spPr>
          <a:xfrm>
            <a:off x="2195736" y="4590204"/>
            <a:ext cx="3744416" cy="941482"/>
          </a:xfrm>
          <a:prstGeom prst="rect">
            <a:avLst/>
          </a:prstGeom>
        </p:spPr>
      </p:pic>
    </p:spTree>
    <p:extLst>
      <p:ext uri="{BB962C8B-B14F-4D97-AF65-F5344CB8AC3E}">
        <p14:creationId xmlns:p14="http://schemas.microsoft.com/office/powerpoint/2010/main" val="238752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3A9C73-1C33-F913-8C02-D0257900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485" y="918530"/>
            <a:ext cx="3284963" cy="4814726"/>
          </a:xfrm>
          <a:prstGeom prst="rect">
            <a:avLst/>
          </a:prstGeom>
        </p:spPr>
      </p:pic>
      <p:pic>
        <p:nvPicPr>
          <p:cNvPr id="6" name="图片 5">
            <a:extLst>
              <a:ext uri="{FF2B5EF4-FFF2-40B4-BE49-F238E27FC236}">
                <a16:creationId xmlns:a16="http://schemas.microsoft.com/office/drawing/2014/main" id="{6DD784DA-CFA8-5A8A-7FEE-73FF269ABE08}"/>
              </a:ext>
            </a:extLst>
          </p:cNvPr>
          <p:cNvPicPr>
            <a:picLocks noChangeAspect="1"/>
          </p:cNvPicPr>
          <p:nvPr/>
        </p:nvPicPr>
        <p:blipFill>
          <a:blip r:embed="rId3"/>
          <a:stretch>
            <a:fillRect/>
          </a:stretch>
        </p:blipFill>
        <p:spPr>
          <a:xfrm>
            <a:off x="611560" y="1700808"/>
            <a:ext cx="4320480" cy="2700300"/>
          </a:xfrm>
          <a:prstGeom prst="rect">
            <a:avLst/>
          </a:prstGeom>
        </p:spPr>
      </p:pic>
      <p:sp>
        <p:nvSpPr>
          <p:cNvPr id="7" name="Title 3">
            <a:extLst>
              <a:ext uri="{FF2B5EF4-FFF2-40B4-BE49-F238E27FC236}">
                <a16:creationId xmlns:a16="http://schemas.microsoft.com/office/drawing/2014/main" id="{08B58364-43AC-7B91-CFE7-162F0F7F87A1}"/>
              </a:ext>
            </a:extLst>
          </p:cNvPr>
          <p:cNvSpPr>
            <a:spLocks noGrp="1"/>
          </p:cNvSpPr>
          <p:nvPr>
            <p:ph type="title"/>
          </p:nvPr>
        </p:nvSpPr>
        <p:spPr>
          <a:xfrm>
            <a:off x="1619672" y="116633"/>
            <a:ext cx="2664296" cy="1368152"/>
          </a:xfrm>
        </p:spPr>
        <p:txBody>
          <a:bodyPr vert="horz" lIns="91440" tIns="45720" rIns="91440" bIns="45720" rtlCol="0" anchor="ctr">
            <a:normAutofit/>
          </a:bodyPr>
          <a:lstStyle/>
          <a:p>
            <a:pPr latinLnBrk="0"/>
            <a:r>
              <a:rPr lang="en-US" altLang="ko-KR" sz="3200" b="1" kern="1200" dirty="0">
                <a:latin typeface="Segoe UI" panose="020B0502040204020203" pitchFamily="34" charset="0"/>
                <a:ea typeface="等线" panose="02010600030101010101" pitchFamily="2" charset="-122"/>
                <a:cs typeface="+mj-cs"/>
              </a:rPr>
              <a:t>Web APP with Flask</a:t>
            </a:r>
            <a:endParaRPr lang="en-US" altLang="ko-KR" sz="3200" kern="1200" dirty="0">
              <a:latin typeface="Segoe UI" panose="020B0502040204020203" pitchFamily="34" charset="0"/>
              <a:ea typeface="等线" panose="02010600030101010101" pitchFamily="2" charset="-122"/>
              <a:cs typeface="+mj-cs"/>
            </a:endParaRPr>
          </a:p>
        </p:txBody>
      </p:sp>
      <p:sp>
        <p:nvSpPr>
          <p:cNvPr id="8" name="Inhaltsplatzhalter 2">
            <a:extLst>
              <a:ext uri="{FF2B5EF4-FFF2-40B4-BE49-F238E27FC236}">
                <a16:creationId xmlns:a16="http://schemas.microsoft.com/office/drawing/2014/main" id="{867BC58C-4298-9756-110E-1E075747D85E}"/>
              </a:ext>
            </a:extLst>
          </p:cNvPr>
          <p:cNvSpPr txBox="1">
            <a:spLocks/>
          </p:cNvSpPr>
          <p:nvPr/>
        </p:nvSpPr>
        <p:spPr>
          <a:xfrm>
            <a:off x="2123728" y="5996152"/>
            <a:ext cx="3384376" cy="861848"/>
          </a:xfrm>
          <a:prstGeom prst="rect">
            <a:avLst/>
          </a:prstGeom>
        </p:spPr>
        <p:txBody>
          <a:bodyPr vert="horz" lIns="91440" tIns="45720" rIns="91440" bIns="45720" rtlCol="0" anchor="ctr">
            <a:normAutofit/>
          </a:bodyPr>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indent="-228600" latinLnBrk="0">
              <a:buFont typeface="Arial" pitchFamily="34" charset="0"/>
              <a:buChar char="•"/>
            </a:pPr>
            <a:r>
              <a:rPr lang="en-US" altLang="ko-KR" sz="900" dirty="0">
                <a:latin typeface="Segoe UI" panose="020B0502040204020203" pitchFamily="34" charset="0"/>
                <a:ea typeface="等线" panose="02010600030101010101" pitchFamily="2" charset="-122"/>
              </a:rPr>
              <a:t>Inspired by </a:t>
            </a:r>
            <a:r>
              <a:rPr lang="en-US" altLang="ko-KR" sz="900" dirty="0" err="1">
                <a:latin typeface="Segoe UI" panose="020B0502040204020203" pitchFamily="34" charset="0"/>
                <a:ea typeface="等线" panose="02010600030101010101" pitchFamily="2" charset="-122"/>
              </a:rPr>
              <a:t>SkinCheck</a:t>
            </a:r>
            <a:r>
              <a:rPr lang="en-US" altLang="ko-KR" sz="900" dirty="0">
                <a:latin typeface="Segoe UI" panose="020B0502040204020203" pitchFamily="34" charset="0"/>
                <a:ea typeface="等线" panose="02010600030101010101" pitchFamily="2" charset="-122"/>
              </a:rPr>
              <a:t> project of Leona</a:t>
            </a:r>
          </a:p>
          <a:p>
            <a:pPr indent="-228600" latinLnBrk="0">
              <a:buFont typeface="Arial" pitchFamily="34" charset="0"/>
              <a:buChar char="•"/>
            </a:pPr>
            <a:r>
              <a:rPr lang="en-US" altLang="ko-KR" sz="900" dirty="0">
                <a:latin typeface="Segoe UI" panose="020B0502040204020203" pitchFamily="34" charset="0"/>
                <a:ea typeface="等线" panose="02010600030101010101" pitchFamily="2" charset="-122"/>
              </a:rPr>
              <a:t>https://github.com/leona-ha/Skin-Screening_Web-App</a:t>
            </a:r>
          </a:p>
        </p:txBody>
      </p:sp>
    </p:spTree>
    <p:extLst>
      <p:ext uri="{BB962C8B-B14F-4D97-AF65-F5344CB8AC3E}">
        <p14:creationId xmlns:p14="http://schemas.microsoft.com/office/powerpoint/2010/main" val="3797595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B93BB1D-1CFC-8719-BF4B-53189C33D878}"/>
              </a:ext>
            </a:extLst>
          </p:cNvPr>
          <p:cNvSpPr>
            <a:spLocks noGrp="1"/>
          </p:cNvSpPr>
          <p:nvPr>
            <p:ph idx="1"/>
          </p:nvPr>
        </p:nvSpPr>
        <p:spPr>
          <a:xfrm>
            <a:off x="440069" y="1"/>
            <a:ext cx="8229600" cy="1124744"/>
          </a:xfrm>
        </p:spPr>
        <p:txBody>
          <a:bodyPr/>
          <a:lstStyle/>
          <a:p>
            <a:pPr algn="ctr"/>
            <a:r>
              <a:rPr lang="en-US" altLang="zh-CN" dirty="0"/>
              <a:t>Reference</a:t>
            </a:r>
            <a:endParaRPr lang="en-DE" dirty="0"/>
          </a:p>
        </p:txBody>
      </p:sp>
      <p:sp>
        <p:nvSpPr>
          <p:cNvPr id="4" name="内容占位符 3">
            <a:extLst>
              <a:ext uri="{FF2B5EF4-FFF2-40B4-BE49-F238E27FC236}">
                <a16:creationId xmlns:a16="http://schemas.microsoft.com/office/drawing/2014/main" id="{2FBB78E6-C97D-525F-4427-652EF2D53E89}"/>
              </a:ext>
            </a:extLst>
          </p:cNvPr>
          <p:cNvSpPr>
            <a:spLocks noGrp="1"/>
          </p:cNvSpPr>
          <p:nvPr>
            <p:ph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a:ln>
                  <a:noFill/>
                </a:ln>
                <a:solidFill>
                  <a:schemeClr val="tx1"/>
                </a:solidFill>
                <a:effectLst/>
                <a:latin typeface="Arial" panose="020B0604020202020204" pitchFamily="34" charset="0"/>
              </a:rPr>
              <a:t>CNN (Convolutional Neural Networks):</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200" b="0" i="0" u="none" strike="noStrike" cap="none" normalizeH="0" baseline="0" dirty="0">
                <a:ln>
                  <a:noFill/>
                </a:ln>
                <a:solidFill>
                  <a:schemeClr val="tx1"/>
                </a:solidFill>
                <a:effectLst/>
                <a:latin typeface="Arial" panose="020B0604020202020204" pitchFamily="34" charset="0"/>
              </a:rPr>
              <a:t>LeCun, Y., </a:t>
            </a:r>
            <a:r>
              <a:rPr kumimoji="0" lang="en-DE" altLang="en-DE" sz="1200" b="0" i="0" u="none" strike="noStrike" cap="none" normalizeH="0" baseline="0" dirty="0" err="1">
                <a:ln>
                  <a:noFill/>
                </a:ln>
                <a:solidFill>
                  <a:schemeClr val="tx1"/>
                </a:solidFill>
                <a:effectLst/>
                <a:latin typeface="Arial" panose="020B0604020202020204" pitchFamily="34" charset="0"/>
              </a:rPr>
              <a:t>Bottou</a:t>
            </a:r>
            <a:r>
              <a:rPr kumimoji="0" lang="en-DE" altLang="en-DE" sz="1200" b="0" i="0" u="none" strike="noStrike" cap="none" normalizeH="0" baseline="0" dirty="0">
                <a:ln>
                  <a:noFill/>
                </a:ln>
                <a:solidFill>
                  <a:schemeClr val="tx1"/>
                </a:solidFill>
                <a:effectLst/>
                <a:latin typeface="Arial" panose="020B0604020202020204" pitchFamily="34" charset="0"/>
              </a:rPr>
              <a:t>, L., Bengio, Y., &amp; Haffner, P. (1998). Gradient-Based Learning Applied to Document Recognition. </a:t>
            </a:r>
            <a:r>
              <a:rPr kumimoji="0" lang="en-DE" altLang="en-DE" sz="1200" b="0" i="1" u="none" strike="noStrike" cap="none" normalizeH="0" baseline="0" dirty="0">
                <a:ln>
                  <a:noFill/>
                </a:ln>
                <a:solidFill>
                  <a:schemeClr val="tx1"/>
                </a:solidFill>
                <a:effectLst/>
                <a:latin typeface="Arial" panose="020B0604020202020204" pitchFamily="34" charset="0"/>
              </a:rPr>
              <a:t>Proceedings of the IEEE, 86</a:t>
            </a:r>
            <a:r>
              <a:rPr kumimoji="0" lang="en-DE" altLang="en-DE" sz="1200" b="0" i="0" u="none" strike="noStrike" cap="none" normalizeH="0" baseline="0" dirty="0">
                <a:ln>
                  <a:noFill/>
                </a:ln>
                <a:solidFill>
                  <a:schemeClr val="tx1"/>
                </a:solidFill>
                <a:effectLst/>
                <a:latin typeface="Arial" panose="020B0604020202020204" pitchFamily="34" charset="0"/>
              </a:rPr>
              <a:t>(11), 2278-2324.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a:ln>
                  <a:noFill/>
                </a:ln>
                <a:solidFill>
                  <a:schemeClr val="tx1"/>
                </a:solidFill>
                <a:effectLst/>
                <a:latin typeface="Arial" panose="020B0604020202020204" pitchFamily="34" charset="0"/>
              </a:rPr>
              <a:t>LSTM (Long Short-Term Memory):</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200" b="0" i="0" u="none" strike="noStrike" cap="none" normalizeH="0" baseline="0" dirty="0" err="1">
                <a:ln>
                  <a:noFill/>
                </a:ln>
                <a:solidFill>
                  <a:schemeClr val="tx1"/>
                </a:solidFill>
                <a:effectLst/>
                <a:latin typeface="Arial" panose="020B0604020202020204" pitchFamily="34" charset="0"/>
              </a:rPr>
              <a:t>Hochreiter</a:t>
            </a:r>
            <a:r>
              <a:rPr kumimoji="0" lang="en-DE" altLang="en-DE" sz="1200" b="0" i="0" u="none" strike="noStrike" cap="none" normalizeH="0" baseline="0" dirty="0">
                <a:ln>
                  <a:noFill/>
                </a:ln>
                <a:solidFill>
                  <a:schemeClr val="tx1"/>
                </a:solidFill>
                <a:effectLst/>
                <a:latin typeface="Arial" panose="020B0604020202020204" pitchFamily="34" charset="0"/>
              </a:rPr>
              <a:t>, S., &amp; </a:t>
            </a:r>
            <a:r>
              <a:rPr kumimoji="0" lang="en-DE" altLang="en-DE" sz="1200" b="0" i="0" u="none" strike="noStrike" cap="none" normalizeH="0" baseline="0" dirty="0" err="1">
                <a:ln>
                  <a:noFill/>
                </a:ln>
                <a:solidFill>
                  <a:schemeClr val="tx1"/>
                </a:solidFill>
                <a:effectLst/>
                <a:latin typeface="Arial" panose="020B0604020202020204" pitchFamily="34" charset="0"/>
              </a:rPr>
              <a:t>Schmidhuber</a:t>
            </a:r>
            <a:r>
              <a:rPr kumimoji="0" lang="en-DE" altLang="en-DE" sz="1200" b="0" i="0" u="none" strike="noStrike" cap="none" normalizeH="0" baseline="0" dirty="0">
                <a:ln>
                  <a:noFill/>
                </a:ln>
                <a:solidFill>
                  <a:schemeClr val="tx1"/>
                </a:solidFill>
                <a:effectLst/>
                <a:latin typeface="Arial" panose="020B0604020202020204" pitchFamily="34" charset="0"/>
              </a:rPr>
              <a:t>, J. (1997). Long Short-Term Memory. </a:t>
            </a:r>
            <a:r>
              <a:rPr kumimoji="0" lang="en-DE" altLang="en-DE" sz="1200" b="0" i="1" u="none" strike="noStrike" cap="none" normalizeH="0" baseline="0" dirty="0">
                <a:ln>
                  <a:noFill/>
                </a:ln>
                <a:solidFill>
                  <a:schemeClr val="tx1"/>
                </a:solidFill>
                <a:effectLst/>
                <a:latin typeface="Arial" panose="020B0604020202020204" pitchFamily="34" charset="0"/>
              </a:rPr>
              <a:t>Neural Computation, 9</a:t>
            </a:r>
            <a:r>
              <a:rPr kumimoji="0" lang="en-DE" altLang="en-DE" sz="1200" b="0" i="0" u="none" strike="noStrike" cap="none" normalizeH="0" baseline="0" dirty="0">
                <a:ln>
                  <a:noFill/>
                </a:ln>
                <a:solidFill>
                  <a:schemeClr val="tx1"/>
                </a:solidFill>
                <a:effectLst/>
                <a:latin typeface="Arial" panose="020B0604020202020204" pitchFamily="34" charset="0"/>
              </a:rPr>
              <a:t>(8), 1735-1780.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a:ln>
                  <a:noFill/>
                </a:ln>
                <a:solidFill>
                  <a:schemeClr val="tx1"/>
                </a:solidFill>
                <a:effectLst/>
                <a:latin typeface="Arial" panose="020B0604020202020204" pitchFamily="34" charset="0"/>
              </a:rPr>
              <a:t>RESNET (Residual Networks):</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200" b="0" i="0" u="none" strike="noStrike" cap="none" normalizeH="0" baseline="0" dirty="0">
                <a:ln>
                  <a:noFill/>
                </a:ln>
                <a:solidFill>
                  <a:schemeClr val="tx1"/>
                </a:solidFill>
                <a:effectLst/>
                <a:latin typeface="Arial" panose="020B0604020202020204" pitchFamily="34" charset="0"/>
              </a:rPr>
              <a:t>He, K., Zhang, X., Ren, S., &amp; Sun, J. (2016). Deep Residual Learning for Image Recognition. </a:t>
            </a:r>
            <a:r>
              <a:rPr kumimoji="0" lang="en-DE" altLang="en-DE" sz="1200" b="0" i="1" u="none" strike="noStrike" cap="none" normalizeH="0" baseline="0" dirty="0">
                <a:ln>
                  <a:noFill/>
                </a:ln>
                <a:solidFill>
                  <a:schemeClr val="tx1"/>
                </a:solidFill>
                <a:effectLst/>
                <a:latin typeface="Arial" panose="020B0604020202020204" pitchFamily="34" charset="0"/>
              </a:rPr>
              <a:t>Proceedings of the IEEE Conference on Computer Vision and Pattern Recognition (CVPR)</a:t>
            </a:r>
            <a:r>
              <a:rPr kumimoji="0" lang="en-DE" altLang="en-DE" sz="1200" b="0" i="0" u="none" strike="noStrike" cap="none" normalizeH="0" baseline="0" dirty="0">
                <a:ln>
                  <a:noFill/>
                </a:ln>
                <a:solidFill>
                  <a:schemeClr val="tx1"/>
                </a:solidFill>
                <a:effectLst/>
                <a:latin typeface="Arial" panose="020B0604020202020204" pitchFamily="34" charset="0"/>
              </a:rPr>
              <a:t>, 770-778. </a:t>
            </a:r>
            <a:r>
              <a:rPr kumimoji="0" lang="en-DE" altLang="en-DE" sz="1200" b="0" i="0" u="none" strike="noStrike" cap="none" normalizeH="0" baseline="0" dirty="0">
                <a:ln>
                  <a:noFill/>
                </a:ln>
                <a:solidFill>
                  <a:schemeClr val="tx1"/>
                </a:solidFill>
                <a:effectLst/>
                <a:latin typeface="Arial" panose="020B0604020202020204" pitchFamily="34" charset="0"/>
                <a:hlinkClick r:id="rId2"/>
              </a:rPr>
              <a:t>Link</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a:ln>
                  <a:noFill/>
                </a:ln>
                <a:solidFill>
                  <a:schemeClr val="tx1"/>
                </a:solidFill>
                <a:effectLst/>
                <a:latin typeface="Arial" panose="020B0604020202020204" pitchFamily="34" charset="0"/>
              </a:rPr>
              <a:t>Transformer Model:</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200" b="0" i="0" u="none" strike="noStrike" cap="none" normalizeH="0" baseline="0" dirty="0">
                <a:ln>
                  <a:noFill/>
                </a:ln>
                <a:solidFill>
                  <a:schemeClr val="tx1"/>
                </a:solidFill>
                <a:effectLst/>
                <a:latin typeface="Arial" panose="020B0604020202020204" pitchFamily="34" charset="0"/>
              </a:rPr>
              <a:t>Vaswani, A., </a:t>
            </a:r>
            <a:r>
              <a:rPr kumimoji="0" lang="en-DE" altLang="en-DE" sz="1200" b="0" i="0" u="none" strike="noStrike" cap="none" normalizeH="0" baseline="0" dirty="0" err="1">
                <a:ln>
                  <a:noFill/>
                </a:ln>
                <a:solidFill>
                  <a:schemeClr val="tx1"/>
                </a:solidFill>
                <a:effectLst/>
                <a:latin typeface="Arial" panose="020B0604020202020204" pitchFamily="34" charset="0"/>
              </a:rPr>
              <a:t>Shazeer</a:t>
            </a:r>
            <a:r>
              <a:rPr kumimoji="0" lang="en-DE" altLang="en-DE" sz="1200" b="0" i="0" u="none" strike="noStrike" cap="none" normalizeH="0" baseline="0" dirty="0">
                <a:ln>
                  <a:noFill/>
                </a:ln>
                <a:solidFill>
                  <a:schemeClr val="tx1"/>
                </a:solidFill>
                <a:effectLst/>
                <a:latin typeface="Arial" panose="020B0604020202020204" pitchFamily="34" charset="0"/>
              </a:rPr>
              <a:t>, N., Parmar, N., </a:t>
            </a:r>
            <a:r>
              <a:rPr kumimoji="0" lang="en-DE" altLang="en-DE" sz="1200" b="0" i="0" u="none" strike="noStrike" cap="none" normalizeH="0" baseline="0" dirty="0" err="1">
                <a:ln>
                  <a:noFill/>
                </a:ln>
                <a:solidFill>
                  <a:schemeClr val="tx1"/>
                </a:solidFill>
                <a:effectLst/>
                <a:latin typeface="Arial" panose="020B0604020202020204" pitchFamily="34" charset="0"/>
              </a:rPr>
              <a:t>Uszkoreit</a:t>
            </a:r>
            <a:r>
              <a:rPr kumimoji="0" lang="en-DE" altLang="en-DE" sz="1200" b="0" i="0" u="none" strike="noStrike" cap="none" normalizeH="0" baseline="0" dirty="0">
                <a:ln>
                  <a:noFill/>
                </a:ln>
                <a:solidFill>
                  <a:schemeClr val="tx1"/>
                </a:solidFill>
                <a:effectLst/>
                <a:latin typeface="Arial" panose="020B0604020202020204" pitchFamily="34" charset="0"/>
              </a:rPr>
              <a:t>, J., Jones, L., Gomez, A. N., ... &amp; </a:t>
            </a:r>
            <a:r>
              <a:rPr kumimoji="0" lang="en-DE" altLang="en-DE" sz="1200" b="0" i="0" u="none" strike="noStrike" cap="none" normalizeH="0" baseline="0" dirty="0" err="1">
                <a:ln>
                  <a:noFill/>
                </a:ln>
                <a:solidFill>
                  <a:schemeClr val="tx1"/>
                </a:solidFill>
                <a:effectLst/>
                <a:latin typeface="Arial" panose="020B0604020202020204" pitchFamily="34" charset="0"/>
              </a:rPr>
              <a:t>Polosukhin</a:t>
            </a:r>
            <a:r>
              <a:rPr kumimoji="0" lang="en-DE" altLang="en-DE" sz="1200" b="0" i="0" u="none" strike="noStrike" cap="none" normalizeH="0" baseline="0" dirty="0">
                <a:ln>
                  <a:noFill/>
                </a:ln>
                <a:solidFill>
                  <a:schemeClr val="tx1"/>
                </a:solidFill>
                <a:effectLst/>
                <a:latin typeface="Arial" panose="020B0604020202020204" pitchFamily="34" charset="0"/>
              </a:rPr>
              <a:t>, I. (2017). Attention is All You Need. </a:t>
            </a:r>
            <a:r>
              <a:rPr kumimoji="0" lang="en-DE" altLang="en-DE" sz="1200" b="0" i="1" u="none" strike="noStrike" cap="none" normalizeH="0" baseline="0" dirty="0">
                <a:ln>
                  <a:noFill/>
                </a:ln>
                <a:solidFill>
                  <a:schemeClr val="tx1"/>
                </a:solidFill>
                <a:effectLst/>
                <a:latin typeface="Arial" panose="020B0604020202020204" pitchFamily="34" charset="0"/>
              </a:rPr>
              <a:t>Advances in Neural Information Processing Systems (</a:t>
            </a:r>
            <a:r>
              <a:rPr kumimoji="0" lang="en-DE" altLang="en-DE" sz="1200" b="0" i="1" u="none" strike="noStrike" cap="none" normalizeH="0" baseline="0" dirty="0" err="1">
                <a:ln>
                  <a:noFill/>
                </a:ln>
                <a:solidFill>
                  <a:schemeClr val="tx1"/>
                </a:solidFill>
                <a:effectLst/>
                <a:latin typeface="Arial" panose="020B0604020202020204" pitchFamily="34" charset="0"/>
              </a:rPr>
              <a:t>NeurIPS</a:t>
            </a:r>
            <a:r>
              <a:rPr kumimoji="0" lang="en-DE" altLang="en-DE" sz="1200" b="0" i="1" u="none" strike="noStrike" cap="none" normalizeH="0" baseline="0" dirty="0">
                <a:ln>
                  <a:noFill/>
                </a:ln>
                <a:solidFill>
                  <a:schemeClr val="tx1"/>
                </a:solidFill>
                <a:effectLst/>
                <a:latin typeface="Arial" panose="020B0604020202020204" pitchFamily="34" charset="0"/>
              </a:rPr>
              <a:t>)</a:t>
            </a:r>
            <a:r>
              <a:rPr kumimoji="0" lang="en-DE" altLang="en-DE" sz="1200" b="0" i="0" u="none" strike="noStrike" cap="none" normalizeH="0" baseline="0" dirty="0">
                <a:ln>
                  <a:noFill/>
                </a:ln>
                <a:solidFill>
                  <a:schemeClr val="tx1"/>
                </a:solidFill>
                <a:effectLst/>
                <a:latin typeface="Arial" panose="020B0604020202020204" pitchFamily="34" charset="0"/>
              </a:rPr>
              <a:t>. </a:t>
            </a:r>
            <a:r>
              <a:rPr kumimoji="0" lang="en-DE" altLang="en-DE" sz="1200" b="0" i="0" u="none" strike="noStrike" cap="none" normalizeH="0" baseline="0" dirty="0">
                <a:ln>
                  <a:noFill/>
                </a:ln>
                <a:solidFill>
                  <a:schemeClr val="tx1"/>
                </a:solidFill>
                <a:effectLst/>
                <a:latin typeface="Arial" panose="020B0604020202020204" pitchFamily="34" charset="0"/>
                <a:hlinkClick r:id="rId3"/>
              </a:rPr>
              <a:t>Link</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err="1">
                <a:ln>
                  <a:noFill/>
                </a:ln>
                <a:solidFill>
                  <a:schemeClr val="tx1"/>
                </a:solidFill>
                <a:effectLst/>
                <a:latin typeface="Arial" panose="020B0604020202020204" pitchFamily="34" charset="0"/>
              </a:rPr>
              <a:t>ViT</a:t>
            </a:r>
            <a:r>
              <a:rPr kumimoji="0" lang="en-DE" altLang="en-DE" sz="1200" b="1" i="0" u="none" strike="noStrike" cap="none" normalizeH="0" baseline="0" dirty="0">
                <a:ln>
                  <a:noFill/>
                </a:ln>
                <a:solidFill>
                  <a:schemeClr val="tx1"/>
                </a:solidFill>
                <a:effectLst/>
                <a:latin typeface="Arial" panose="020B0604020202020204" pitchFamily="34" charset="0"/>
              </a:rPr>
              <a:t> (Vision Transformer):</a:t>
            </a:r>
            <a:endParaRPr kumimoji="0" lang="en-DE" altLang="en-DE"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200" b="0" i="0" u="none" strike="noStrike" cap="none" normalizeH="0" baseline="0" dirty="0" err="1">
                <a:ln>
                  <a:noFill/>
                </a:ln>
                <a:solidFill>
                  <a:schemeClr val="tx1"/>
                </a:solidFill>
                <a:effectLst/>
                <a:latin typeface="Arial" panose="020B0604020202020204" pitchFamily="34" charset="0"/>
              </a:rPr>
              <a:t>Dosovitskiy</a:t>
            </a:r>
            <a:r>
              <a:rPr kumimoji="0" lang="en-DE" altLang="en-DE" sz="1200" b="0" i="0" u="none" strike="noStrike" cap="none" normalizeH="0" baseline="0" dirty="0">
                <a:ln>
                  <a:noFill/>
                </a:ln>
                <a:solidFill>
                  <a:schemeClr val="tx1"/>
                </a:solidFill>
                <a:effectLst/>
                <a:latin typeface="Arial" panose="020B0604020202020204" pitchFamily="34" charset="0"/>
              </a:rPr>
              <a:t>, A., Beyer, L., Kolesnikov, A., </a:t>
            </a:r>
            <a:r>
              <a:rPr kumimoji="0" lang="en-DE" altLang="en-DE" sz="1200" b="0" i="0" u="none" strike="noStrike" cap="none" normalizeH="0" baseline="0" dirty="0" err="1">
                <a:ln>
                  <a:noFill/>
                </a:ln>
                <a:solidFill>
                  <a:schemeClr val="tx1"/>
                </a:solidFill>
                <a:effectLst/>
                <a:latin typeface="Arial" panose="020B0604020202020204" pitchFamily="34" charset="0"/>
              </a:rPr>
              <a:t>Weissenborn</a:t>
            </a:r>
            <a:r>
              <a:rPr kumimoji="0" lang="en-DE" altLang="en-DE" sz="1200" b="0" i="0" u="none" strike="noStrike" cap="none" normalizeH="0" baseline="0" dirty="0">
                <a:ln>
                  <a:noFill/>
                </a:ln>
                <a:solidFill>
                  <a:schemeClr val="tx1"/>
                </a:solidFill>
                <a:effectLst/>
                <a:latin typeface="Arial" panose="020B0604020202020204" pitchFamily="34" charset="0"/>
              </a:rPr>
              <a:t>, D., Zhai, X., </a:t>
            </a:r>
            <a:r>
              <a:rPr kumimoji="0" lang="en-DE" altLang="en-DE" sz="1200" b="0" i="0" u="none" strike="noStrike" cap="none" normalizeH="0" baseline="0" dirty="0" err="1">
                <a:ln>
                  <a:noFill/>
                </a:ln>
                <a:solidFill>
                  <a:schemeClr val="tx1"/>
                </a:solidFill>
                <a:effectLst/>
                <a:latin typeface="Arial" panose="020B0604020202020204" pitchFamily="34" charset="0"/>
              </a:rPr>
              <a:t>Unterthiner</a:t>
            </a:r>
            <a:r>
              <a:rPr kumimoji="0" lang="en-DE" altLang="en-DE" sz="1200" b="0" i="0" u="none" strike="noStrike" cap="none" normalizeH="0" baseline="0" dirty="0">
                <a:ln>
                  <a:noFill/>
                </a:ln>
                <a:solidFill>
                  <a:schemeClr val="tx1"/>
                </a:solidFill>
                <a:effectLst/>
                <a:latin typeface="Arial" panose="020B0604020202020204" pitchFamily="34" charset="0"/>
              </a:rPr>
              <a:t>, T., ... &amp; </a:t>
            </a:r>
            <a:r>
              <a:rPr kumimoji="0" lang="en-DE" altLang="en-DE" sz="1200" b="0" i="0" u="none" strike="noStrike" cap="none" normalizeH="0" baseline="0" dirty="0" err="1">
                <a:ln>
                  <a:noFill/>
                </a:ln>
                <a:solidFill>
                  <a:schemeClr val="tx1"/>
                </a:solidFill>
                <a:effectLst/>
                <a:latin typeface="Arial" panose="020B0604020202020204" pitchFamily="34" charset="0"/>
              </a:rPr>
              <a:t>Houlsby</a:t>
            </a:r>
            <a:r>
              <a:rPr kumimoji="0" lang="en-DE" altLang="en-DE" sz="1200" b="0" i="0" u="none" strike="noStrike" cap="none" normalizeH="0" baseline="0" dirty="0">
                <a:ln>
                  <a:noFill/>
                </a:ln>
                <a:solidFill>
                  <a:schemeClr val="tx1"/>
                </a:solidFill>
                <a:effectLst/>
                <a:latin typeface="Arial" panose="020B0604020202020204" pitchFamily="34" charset="0"/>
              </a:rPr>
              <a:t>, N. (2021). An Image is Worth 16x16 Words: Transformers for Image Recognition at Scale. </a:t>
            </a:r>
            <a:r>
              <a:rPr kumimoji="0" lang="en-DE" altLang="en-DE" sz="1200" b="0" i="1" u="none" strike="noStrike" cap="none" normalizeH="0" baseline="0" dirty="0">
                <a:ln>
                  <a:noFill/>
                </a:ln>
                <a:solidFill>
                  <a:schemeClr val="tx1"/>
                </a:solidFill>
                <a:effectLst/>
                <a:latin typeface="Arial" panose="020B0604020202020204" pitchFamily="34" charset="0"/>
              </a:rPr>
              <a:t>International Conference on Learning Representations (ICLR)</a:t>
            </a:r>
            <a:r>
              <a:rPr kumimoji="0" lang="en-DE" altLang="en-DE" sz="1200" b="0" i="0" u="none" strike="noStrike" cap="none" normalizeH="0" baseline="0" dirty="0">
                <a:ln>
                  <a:noFill/>
                </a:ln>
                <a:solidFill>
                  <a:schemeClr val="tx1"/>
                </a:solidFill>
                <a:effectLst/>
                <a:latin typeface="Arial" panose="020B0604020202020204" pitchFamily="34" charset="0"/>
              </a:rPr>
              <a:t>. </a:t>
            </a:r>
            <a:r>
              <a:rPr kumimoji="0" lang="en-DE" altLang="en-DE" sz="1200" b="0" i="0" u="none" strike="noStrike" cap="none" normalizeH="0" baseline="0" dirty="0">
                <a:ln>
                  <a:noFill/>
                </a:ln>
                <a:solidFill>
                  <a:schemeClr val="tx1"/>
                </a:solidFill>
                <a:effectLst/>
                <a:latin typeface="Arial" panose="020B0604020202020204" pitchFamily="34" charset="0"/>
                <a:hlinkClick r:id="rId4"/>
              </a:rPr>
              <a:t>Link</a:t>
            </a:r>
            <a:endParaRPr kumimoji="0" lang="en-DE" altLang="en-DE" sz="1200" b="0" i="0" u="none" strike="noStrike" cap="none" normalizeH="0" baseline="0" dirty="0">
              <a:ln>
                <a:noFill/>
              </a:ln>
              <a:solidFill>
                <a:schemeClr val="tx1"/>
              </a:solidFill>
              <a:effectLst/>
              <a:latin typeface="Arial" panose="020B0604020202020204" pitchFamily="34" charset="0"/>
            </a:endParaRPr>
          </a:p>
          <a:p>
            <a:endParaRPr lang="en-US" dirty="0"/>
          </a:p>
          <a:p>
            <a:endParaRPr lang="en-DE" dirty="0"/>
          </a:p>
        </p:txBody>
      </p:sp>
    </p:spTree>
    <p:extLst>
      <p:ext uri="{BB962C8B-B14F-4D97-AF65-F5344CB8AC3E}">
        <p14:creationId xmlns:p14="http://schemas.microsoft.com/office/powerpoint/2010/main" val="360493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3BF674-632A-CE50-3D00-86EB0A375C7A}"/>
              </a:ext>
            </a:extLst>
          </p:cNvPr>
          <p:cNvSpPr>
            <a:spLocks noGrp="1"/>
          </p:cNvSpPr>
          <p:nvPr>
            <p:ph type="title"/>
          </p:nvPr>
        </p:nvSpPr>
        <p:spPr/>
        <p:txBody>
          <a:bodyPr/>
          <a:lstStyle/>
          <a:p>
            <a:pPr algn="ctr"/>
            <a:r>
              <a:rPr lang="en-US" altLang="zh-CN" dirty="0"/>
              <a:t>Introduction</a:t>
            </a:r>
            <a:endParaRPr lang="en-DE" dirty="0"/>
          </a:p>
        </p:txBody>
      </p:sp>
      <p:sp>
        <p:nvSpPr>
          <p:cNvPr id="4" name="内容占位符 3">
            <a:extLst>
              <a:ext uri="{FF2B5EF4-FFF2-40B4-BE49-F238E27FC236}">
                <a16:creationId xmlns:a16="http://schemas.microsoft.com/office/drawing/2014/main" id="{EC6871A7-635D-D538-E919-D57446808084}"/>
              </a:ext>
            </a:extLst>
          </p:cNvPr>
          <p:cNvSpPr>
            <a:spLocks noGrp="1"/>
          </p:cNvSpPr>
          <p:nvPr>
            <p:ph idx="10"/>
          </p:nvPr>
        </p:nvSpPr>
        <p:spPr>
          <a:xfrm>
            <a:off x="457200" y="2564904"/>
            <a:ext cx="7715200" cy="3600400"/>
          </a:xfrm>
        </p:spPr>
        <p:txBody>
          <a:bodyPr/>
          <a:lstStyle/>
          <a:p>
            <a:pPr eaLnBrk="0" latinLnBrk="0" hangingPunct="0"/>
            <a:r>
              <a:rPr lang="en-US" sz="2000" b="1" dirty="0"/>
              <a:t>Project Overview:</a:t>
            </a:r>
          </a:p>
          <a:p>
            <a:pPr eaLnBrk="0" latinLnBrk="0" hangingPunct="0"/>
            <a:endParaRPr lang="en-US" dirty="0"/>
          </a:p>
          <a:p>
            <a:pPr algn="just" eaLnBrk="0" latinLnBrk="0" hangingPunct="0"/>
            <a:r>
              <a:rPr lang="en-US" sz="1800" dirty="0"/>
              <a:t>The objective of this project is to classify cancer in gastric pathology slides using two different models: RESNET and </a:t>
            </a:r>
            <a:r>
              <a:rPr lang="en-DE" sz="1800" dirty="0">
                <a:ea typeface="等线" panose="02010600030101010101" pitchFamily="2" charset="-122"/>
              </a:rPr>
              <a:t>Vision Transformer </a:t>
            </a:r>
            <a:r>
              <a:rPr lang="en-US" sz="1800" dirty="0">
                <a:latin typeface="Segoe UI" panose="020B0502040204020203" pitchFamily="34" charset="0"/>
                <a:ea typeface="等线" panose="02010600030101010101" pitchFamily="2" charset="-122"/>
                <a:cs typeface="Arial" panose="020B0604020202020204" pitchFamily="34" charset="0"/>
              </a:rPr>
              <a:t>(</a:t>
            </a:r>
            <a:r>
              <a:rPr lang="en-US" sz="1800" dirty="0" err="1"/>
              <a:t>ViT</a:t>
            </a:r>
            <a:r>
              <a:rPr lang="en-US" sz="1800" dirty="0"/>
              <a:t>). Additionally, a simple website will be constructed using Flask, where these models will be deployed. Users can upload images to receive predictions and leave comments. An long short term memory(LSTM) model will be employed to perform sentiment analysis on user comments and provide appropriate responses.</a:t>
            </a:r>
          </a:p>
          <a:p>
            <a:endParaRPr lang="en-DE" dirty="0"/>
          </a:p>
        </p:txBody>
      </p:sp>
    </p:spTree>
    <p:extLst>
      <p:ext uri="{BB962C8B-B14F-4D97-AF65-F5344CB8AC3E}">
        <p14:creationId xmlns:p14="http://schemas.microsoft.com/office/powerpoint/2010/main" val="42174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9672" y="127238"/>
            <a:ext cx="7524328" cy="1069514"/>
          </a:xfrm>
        </p:spPr>
        <p:txBody>
          <a:bodyPr/>
          <a:lstStyle/>
          <a:p>
            <a:pPr algn="ctr"/>
            <a:r>
              <a:rPr lang="de-AT" sz="2400" dirty="0"/>
              <a:t>Data Collection and </a:t>
            </a:r>
            <a:r>
              <a:rPr lang="de-AT" sz="2400" dirty="0" err="1"/>
              <a:t>Preprocessing</a:t>
            </a:r>
            <a:endParaRPr lang="ko-KR" altLang="en-US" sz="2400" dirty="0">
              <a:latin typeface="Segoe UI" panose="020B0502040204020203" pitchFamily="34" charset="0"/>
            </a:endParaRPr>
          </a:p>
        </p:txBody>
      </p:sp>
      <p:graphicFrame>
        <p:nvGraphicFramePr>
          <p:cNvPr id="17" name="Content Placeholder 12">
            <a:extLst>
              <a:ext uri="{FF2B5EF4-FFF2-40B4-BE49-F238E27FC236}">
                <a16:creationId xmlns:a16="http://schemas.microsoft.com/office/drawing/2014/main" id="{5664A073-1751-3333-30FF-A773FA511D0A}"/>
              </a:ext>
            </a:extLst>
          </p:cNvPr>
          <p:cNvGraphicFramePr>
            <a:graphicFrameLocks noGrp="1"/>
          </p:cNvGraphicFramePr>
          <p:nvPr>
            <p:ph idx="10"/>
            <p:extLst>
              <p:ext uri="{D42A27DB-BD31-4B8C-83A1-F6EECF244321}">
                <p14:modId xmlns:p14="http://schemas.microsoft.com/office/powerpoint/2010/main" val="3958955378"/>
              </p:ext>
            </p:extLst>
          </p:nvPr>
        </p:nvGraphicFramePr>
        <p:xfrm>
          <a:off x="5004048" y="1405533"/>
          <a:ext cx="4019758"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a:extLst>
              <a:ext uri="{FF2B5EF4-FFF2-40B4-BE49-F238E27FC236}">
                <a16:creationId xmlns:a16="http://schemas.microsoft.com/office/drawing/2014/main" id="{14357E0D-145A-4540-A32D-AE339D7C7E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6016" y="4653136"/>
            <a:ext cx="1800200" cy="1800200"/>
          </a:xfrm>
          <a:prstGeom prst="rect">
            <a:avLst/>
          </a:prstGeom>
        </p:spPr>
      </p:pic>
      <p:pic>
        <p:nvPicPr>
          <p:cNvPr id="8" name="图片 7">
            <a:extLst>
              <a:ext uri="{FF2B5EF4-FFF2-40B4-BE49-F238E27FC236}">
                <a16:creationId xmlns:a16="http://schemas.microsoft.com/office/drawing/2014/main" id="{A75B29C0-E9D8-4566-A495-9BEF57F19E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82280" y="4653136"/>
            <a:ext cx="1800200" cy="1800200"/>
          </a:xfrm>
          <a:prstGeom prst="rect">
            <a:avLst/>
          </a:prstGeom>
        </p:spPr>
      </p:pic>
      <p:pic>
        <p:nvPicPr>
          <p:cNvPr id="6" name="图片 5">
            <a:extLst>
              <a:ext uri="{FF2B5EF4-FFF2-40B4-BE49-F238E27FC236}">
                <a16:creationId xmlns:a16="http://schemas.microsoft.com/office/drawing/2014/main" id="{9F76090D-2246-7251-A36E-A87A520E28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3650" y="4645893"/>
            <a:ext cx="1860798" cy="1800200"/>
          </a:xfrm>
          <a:prstGeom prst="rect">
            <a:avLst/>
          </a:prstGeom>
        </p:spPr>
      </p:pic>
      <p:pic>
        <p:nvPicPr>
          <p:cNvPr id="2" name="图片 1">
            <a:extLst>
              <a:ext uri="{FF2B5EF4-FFF2-40B4-BE49-F238E27FC236}">
                <a16:creationId xmlns:a16="http://schemas.microsoft.com/office/drawing/2014/main" id="{5B0CCC6C-2518-A86B-AB8B-40E3C6E8CD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560" y="2207638"/>
            <a:ext cx="4554252" cy="1149354"/>
          </a:xfrm>
          <a:prstGeom prst="rect">
            <a:avLst/>
          </a:prstGeom>
        </p:spPr>
      </p:pic>
      <p:sp>
        <p:nvSpPr>
          <p:cNvPr id="5" name="文本框 4">
            <a:extLst>
              <a:ext uri="{FF2B5EF4-FFF2-40B4-BE49-F238E27FC236}">
                <a16:creationId xmlns:a16="http://schemas.microsoft.com/office/drawing/2014/main" id="{152F217B-E1CE-B853-C869-D3FFBCBD15CD}"/>
              </a:ext>
            </a:extLst>
          </p:cNvPr>
          <p:cNvSpPr txBox="1"/>
          <p:nvPr/>
        </p:nvSpPr>
        <p:spPr>
          <a:xfrm>
            <a:off x="1475656" y="3442662"/>
            <a:ext cx="3960440" cy="246221"/>
          </a:xfrm>
          <a:prstGeom prst="rect">
            <a:avLst/>
          </a:prstGeom>
          <a:noFill/>
        </p:spPr>
        <p:txBody>
          <a:bodyPr wrap="square" rtlCol="0">
            <a:spAutoFit/>
          </a:bodyPr>
          <a:lstStyle/>
          <a:p>
            <a:r>
              <a:rPr lang="en-US" sz="1000" dirty="0"/>
              <a:t>Source: https://commons.wikimedia.org/wiki/File:Typical_cnn.png</a:t>
            </a:r>
            <a:endParaRPr lang="en-DE" sz="1000" dirty="0"/>
          </a:p>
        </p:txBody>
      </p:sp>
    </p:spTree>
    <p:extLst>
      <p:ext uri="{BB962C8B-B14F-4D97-AF65-F5344CB8AC3E}">
        <p14:creationId xmlns:p14="http://schemas.microsoft.com/office/powerpoint/2010/main" val="365967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6C110-C7EF-8688-73CE-FC5E3349A2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79C56B-07F6-0AA5-9EAC-15EAEF2F8EE9}"/>
              </a:ext>
            </a:extLst>
          </p:cNvPr>
          <p:cNvSpPr>
            <a:spLocks noGrp="1"/>
          </p:cNvSpPr>
          <p:nvPr>
            <p:ph type="title"/>
          </p:nvPr>
        </p:nvSpPr>
        <p:spPr>
          <a:xfrm>
            <a:off x="0" y="16778"/>
            <a:ext cx="8172400" cy="1069514"/>
          </a:xfrm>
        </p:spPr>
        <p:txBody>
          <a:bodyPr/>
          <a:lstStyle/>
          <a:p>
            <a:pPr algn="ctr"/>
            <a:r>
              <a:rPr lang="de-AT" sz="2400" dirty="0"/>
              <a:t>RESNET Model</a:t>
            </a:r>
            <a:endParaRPr lang="ko-KR" altLang="en-US" sz="2400" dirty="0">
              <a:latin typeface="Segoe UI" panose="020B0502040204020203" pitchFamily="34" charset="0"/>
            </a:endParaRPr>
          </a:p>
        </p:txBody>
      </p:sp>
      <p:pic>
        <p:nvPicPr>
          <p:cNvPr id="8" name="图片 7">
            <a:extLst>
              <a:ext uri="{FF2B5EF4-FFF2-40B4-BE49-F238E27FC236}">
                <a16:creationId xmlns:a16="http://schemas.microsoft.com/office/drawing/2014/main" id="{A2A94FD5-DF2E-C62A-8050-5B5FAA5749A9}"/>
              </a:ext>
            </a:extLst>
          </p:cNvPr>
          <p:cNvPicPr>
            <a:picLocks noChangeAspect="1"/>
          </p:cNvPicPr>
          <p:nvPr/>
        </p:nvPicPr>
        <p:blipFill>
          <a:blip r:embed="rId2"/>
          <a:stretch>
            <a:fillRect/>
          </a:stretch>
        </p:blipFill>
        <p:spPr>
          <a:xfrm>
            <a:off x="827584" y="5301208"/>
            <a:ext cx="7848872" cy="784928"/>
          </a:xfrm>
          <a:prstGeom prst="rect">
            <a:avLst/>
          </a:prstGeom>
        </p:spPr>
      </p:pic>
      <p:sp>
        <p:nvSpPr>
          <p:cNvPr id="9" name="文本框 8">
            <a:extLst>
              <a:ext uri="{FF2B5EF4-FFF2-40B4-BE49-F238E27FC236}">
                <a16:creationId xmlns:a16="http://schemas.microsoft.com/office/drawing/2014/main" id="{F070C0EE-9828-377C-CDC6-B36A07A50C34}"/>
              </a:ext>
            </a:extLst>
          </p:cNvPr>
          <p:cNvSpPr txBox="1"/>
          <p:nvPr/>
        </p:nvSpPr>
        <p:spPr>
          <a:xfrm>
            <a:off x="823334" y="3915053"/>
            <a:ext cx="3748666" cy="1169551"/>
          </a:xfrm>
          <a:prstGeom prst="rect">
            <a:avLst/>
          </a:prstGeom>
          <a:noFill/>
        </p:spPr>
        <p:txBody>
          <a:bodyPr wrap="square" rtlCol="0">
            <a:spAutoFit/>
          </a:bodyPr>
          <a:lstStyle/>
          <a:p>
            <a:pPr eaLnBrk="0" latinLnBrk="0" hangingPunct="0"/>
            <a:r>
              <a:rPr lang="en-US" sz="1400" dirty="0">
                <a:latin typeface="Segoe UI" panose="020B0502040204020203" pitchFamily="34" charset="0"/>
                <a:ea typeface="等线" panose="02010600030101010101" pitchFamily="2" charset="-122"/>
                <a:cs typeface="Arial" panose="020B0604020202020204" pitchFamily="34" charset="0"/>
              </a:rPr>
              <a:t>Problem in training: loss is close to 0, accuracy equals 1 at the beginning of training.</a:t>
            </a:r>
          </a:p>
          <a:p>
            <a:pPr eaLnBrk="0" latinLnBrk="0" hangingPunct="0"/>
            <a:endParaRPr lang="en-US" sz="1400" dirty="0">
              <a:latin typeface="Segoe UI" panose="020B0502040204020203" pitchFamily="34" charset="0"/>
              <a:ea typeface="等线" panose="02010600030101010101" pitchFamily="2" charset="-122"/>
              <a:cs typeface="Arial" panose="020B0604020202020204" pitchFamily="34" charset="0"/>
            </a:endParaRPr>
          </a:p>
          <a:p>
            <a:pPr eaLnBrk="0" latinLnBrk="0" hangingPunct="0"/>
            <a:r>
              <a:rPr lang="en-US" sz="1400" dirty="0">
                <a:latin typeface="Segoe UI" panose="020B0502040204020203" pitchFamily="34" charset="0"/>
                <a:ea typeface="等线" panose="02010600030101010101" pitchFamily="2" charset="-122"/>
                <a:cs typeface="Arial" panose="020B0604020202020204" pitchFamily="34" charset="0"/>
              </a:rPr>
              <a:t> Data Leakage</a:t>
            </a:r>
            <a:endParaRPr lang="en-DE" sz="1400" dirty="0">
              <a:latin typeface="Segoe UI" panose="020B0502040204020203" pitchFamily="34" charset="0"/>
              <a:ea typeface="等线" panose="02010600030101010101" pitchFamily="2" charset="-122"/>
              <a:cs typeface="Arial" panose="020B0604020202020204" pitchFamily="34" charset="0"/>
            </a:endParaRPr>
          </a:p>
        </p:txBody>
      </p:sp>
      <p:sp>
        <p:nvSpPr>
          <p:cNvPr id="2" name="Content Placeholder 6"/>
          <p:cNvSpPr txBox="1">
            <a:spLocks/>
          </p:cNvSpPr>
          <p:nvPr/>
        </p:nvSpPr>
        <p:spPr>
          <a:xfrm>
            <a:off x="467544" y="1628799"/>
            <a:ext cx="4104456" cy="2286253"/>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eaLnBrk="0" latinLnBrk="0" hangingPunct="0">
              <a:buFont typeface="Wingdings" pitchFamily="2" charset="2"/>
              <a:buChar char="ü"/>
            </a:pPr>
            <a:r>
              <a:rPr lang="en-US" altLang="zh-CN" dirty="0">
                <a:solidFill>
                  <a:srgbClr val="1D1C1D"/>
                </a:solidFill>
                <a:latin typeface="Segoe UI" panose="020B0502040204020203" pitchFamily="34" charset="0"/>
                <a:ea typeface="等线" panose="02010600030101010101" pitchFamily="2" charset="-122"/>
              </a:rPr>
              <a:t>Base model : ResNet50V2</a:t>
            </a:r>
          </a:p>
          <a:p>
            <a:pPr eaLnBrk="0" latinLnBrk="0" hangingPunct="0">
              <a:buFont typeface="Wingdings" pitchFamily="2" charset="2"/>
              <a:buChar char="ü"/>
            </a:pPr>
            <a:r>
              <a:rPr lang="en-US" altLang="zh-CN" dirty="0">
                <a:solidFill>
                  <a:srgbClr val="1D1C1D"/>
                </a:solidFill>
                <a:latin typeface="Segoe UI" panose="020B0502040204020203" pitchFamily="34" charset="0"/>
                <a:ea typeface="等线" panose="02010600030101010101" pitchFamily="2" charset="-122"/>
              </a:rPr>
              <a:t>GAP </a:t>
            </a:r>
          </a:p>
          <a:p>
            <a:pPr eaLnBrk="0" latinLnBrk="0" hangingPunct="0">
              <a:buFont typeface="Wingdings" pitchFamily="2" charset="2"/>
              <a:buChar char="ü"/>
            </a:pPr>
            <a:r>
              <a:rPr lang="en-US" altLang="zh-CN" dirty="0">
                <a:solidFill>
                  <a:srgbClr val="1D1C1D"/>
                </a:solidFill>
                <a:latin typeface="Segoe UI" panose="020B0502040204020203" pitchFamily="34" charset="0"/>
                <a:ea typeface="等线" panose="02010600030101010101" pitchFamily="2" charset="-122"/>
              </a:rPr>
              <a:t>Three hidden layer</a:t>
            </a:r>
          </a:p>
          <a:p>
            <a:pPr eaLnBrk="0" latinLnBrk="0" hangingPunct="0">
              <a:buFont typeface="Wingdings" pitchFamily="2" charset="2"/>
              <a:buChar char="ü"/>
            </a:pPr>
            <a:r>
              <a:rPr lang="en-US" altLang="zh-CN" dirty="0">
                <a:solidFill>
                  <a:srgbClr val="1D1C1D"/>
                </a:solidFill>
                <a:latin typeface="Segoe UI" panose="020B0502040204020203" pitchFamily="34" charset="0"/>
                <a:ea typeface="等线" panose="02010600030101010101" pitchFamily="2" charset="-122"/>
              </a:rPr>
              <a:t> drop out or  </a:t>
            </a:r>
            <a:r>
              <a:rPr lang="en-US" altLang="zh-CN" dirty="0" err="1">
                <a:solidFill>
                  <a:srgbClr val="1D1C1D"/>
                </a:solidFill>
                <a:latin typeface="Segoe UI" panose="020B0502040204020203" pitchFamily="34" charset="0"/>
                <a:ea typeface="等线" panose="02010600030101010101" pitchFamily="2" charset="-122"/>
              </a:rPr>
              <a:t>BatchNormalization</a:t>
            </a:r>
            <a:endParaRPr lang="en-US" altLang="zh-CN" dirty="0">
              <a:solidFill>
                <a:srgbClr val="1D1C1D"/>
              </a:solidFill>
              <a:latin typeface="Segoe UI" panose="020B0502040204020203" pitchFamily="34" charset="0"/>
              <a:ea typeface="等线" panose="02010600030101010101" pitchFamily="2" charset="-122"/>
            </a:endParaRPr>
          </a:p>
          <a:p>
            <a:pPr eaLnBrk="0" latinLnBrk="0" hangingPunct="0">
              <a:buFont typeface="Wingdings" pitchFamily="2" charset="2"/>
              <a:buChar char="ü"/>
            </a:pPr>
            <a:r>
              <a:rPr lang="en-US" altLang="zh-CN" dirty="0">
                <a:solidFill>
                  <a:srgbClr val="1D1C1D"/>
                </a:solidFill>
                <a:latin typeface="Segoe UI" panose="020B0502040204020203" pitchFamily="34" charset="0"/>
                <a:ea typeface="等线" panose="02010600030101010101" pitchFamily="2" charset="-122"/>
              </a:rPr>
              <a:t>Output layer:1 neuron  sigmoid activation</a:t>
            </a:r>
            <a:endParaRPr lang="en-US" altLang="ko-KR" dirty="0">
              <a:latin typeface="Segoe UI" panose="020B0502040204020203" pitchFamily="34" charset="0"/>
              <a:ea typeface="等线" panose="02010600030101010101" pitchFamily="2" charset="-122"/>
            </a:endParaRPr>
          </a:p>
          <a:p>
            <a:pPr eaLnBrk="0" latinLnBrk="0" hangingPunct="0">
              <a:buFont typeface="Wingdings" pitchFamily="2" charset="2"/>
              <a:buChar char="ü"/>
            </a:pPr>
            <a:r>
              <a:rPr lang="en-US" altLang="ko-KR" dirty="0">
                <a:latin typeface="Segoe UI" panose="020B0502040204020203" pitchFamily="34" charset="0"/>
                <a:ea typeface="等线" panose="02010600030101010101" pitchFamily="2" charset="-122"/>
              </a:rPr>
              <a:t>Loss = '</a:t>
            </a:r>
            <a:r>
              <a:rPr lang="en-US" altLang="ko-KR" dirty="0" err="1">
                <a:latin typeface="Segoe UI" panose="020B0502040204020203" pitchFamily="34" charset="0"/>
                <a:ea typeface="等线" panose="02010600030101010101" pitchFamily="2" charset="-122"/>
              </a:rPr>
              <a:t>binary_crossentropy</a:t>
            </a:r>
            <a:r>
              <a:rPr lang="en-US" altLang="ko-KR" dirty="0">
                <a:latin typeface="Segoe UI" panose="020B0502040204020203" pitchFamily="34" charset="0"/>
                <a:ea typeface="等线" panose="02010600030101010101" pitchFamily="2" charset="-122"/>
              </a:rPr>
              <a:t>',</a:t>
            </a:r>
          </a:p>
          <a:p>
            <a:pPr eaLnBrk="0" latinLnBrk="0" hangingPunct="0">
              <a:buFont typeface="Wingdings" pitchFamily="2" charset="2"/>
              <a:buChar char="ü"/>
            </a:pPr>
            <a:r>
              <a:rPr lang="en-US" altLang="ko-KR" dirty="0">
                <a:latin typeface="Segoe UI" panose="020B0502040204020203" pitchFamily="34" charset="0"/>
                <a:ea typeface="等线" panose="02010600030101010101" pitchFamily="2" charset="-122"/>
              </a:rPr>
              <a:t>Optimizer = '</a:t>
            </a:r>
            <a:r>
              <a:rPr lang="en-US" altLang="ko-KR" dirty="0" err="1">
                <a:latin typeface="Segoe UI" panose="020B0502040204020203" pitchFamily="34" charset="0"/>
                <a:ea typeface="等线" panose="02010600030101010101" pitchFamily="2" charset="-122"/>
              </a:rPr>
              <a:t>adam</a:t>
            </a:r>
            <a:r>
              <a:rPr lang="en-US" altLang="ko-KR" dirty="0">
                <a:latin typeface="Segoe UI" panose="020B0502040204020203" pitchFamily="34" charset="0"/>
                <a:ea typeface="等线" panose="02010600030101010101" pitchFamily="2" charset="-122"/>
              </a:rPr>
              <a:t>'</a:t>
            </a:r>
          </a:p>
        </p:txBody>
      </p:sp>
      <p:pic>
        <p:nvPicPr>
          <p:cNvPr id="10" name="图片 9">
            <a:extLst>
              <a:ext uri="{FF2B5EF4-FFF2-40B4-BE49-F238E27FC236}">
                <a16:creationId xmlns:a16="http://schemas.microsoft.com/office/drawing/2014/main" id="{8239AE76-A844-7381-CD0C-7A95354DA0C4}"/>
              </a:ext>
            </a:extLst>
          </p:cNvPr>
          <p:cNvPicPr>
            <a:picLocks noChangeAspect="1"/>
          </p:cNvPicPr>
          <p:nvPr/>
        </p:nvPicPr>
        <p:blipFill>
          <a:blip r:embed="rId3"/>
          <a:stretch>
            <a:fillRect/>
          </a:stretch>
        </p:blipFill>
        <p:spPr>
          <a:xfrm>
            <a:off x="4817163" y="1981597"/>
            <a:ext cx="4104456" cy="3140968"/>
          </a:xfrm>
          <a:prstGeom prst="rect">
            <a:avLst/>
          </a:prstGeom>
        </p:spPr>
      </p:pic>
      <p:sp>
        <p:nvSpPr>
          <p:cNvPr id="3" name="文本框 2">
            <a:extLst>
              <a:ext uri="{FF2B5EF4-FFF2-40B4-BE49-F238E27FC236}">
                <a16:creationId xmlns:a16="http://schemas.microsoft.com/office/drawing/2014/main" id="{62BBB3F3-1015-D3B0-B2CD-F0128F032927}"/>
              </a:ext>
            </a:extLst>
          </p:cNvPr>
          <p:cNvSpPr txBox="1"/>
          <p:nvPr/>
        </p:nvSpPr>
        <p:spPr>
          <a:xfrm>
            <a:off x="827584" y="6393160"/>
            <a:ext cx="6120680" cy="261610"/>
          </a:xfrm>
          <a:prstGeom prst="rect">
            <a:avLst/>
          </a:prstGeom>
          <a:noFill/>
        </p:spPr>
        <p:txBody>
          <a:bodyPr wrap="square" rtlCol="0">
            <a:spAutoFit/>
          </a:bodyPr>
          <a:lstStyle/>
          <a:p>
            <a:r>
              <a:rPr lang="en-US" sz="1100" dirty="0">
                <a:latin typeface="Segoe UI" panose="020B0502040204020203" pitchFamily="34" charset="0"/>
                <a:ea typeface="等线" panose="02010600030101010101" pitchFamily="2" charset="-122"/>
              </a:rPr>
              <a:t>Source:</a:t>
            </a:r>
            <a:r>
              <a:rPr lang="nb-NO" sz="1100" dirty="0">
                <a:latin typeface="Segoe UI" panose="020B0502040204020203" pitchFamily="34" charset="0"/>
                <a:ea typeface="等线" panose="02010600030101010101" pitchFamily="2" charset="-122"/>
              </a:rPr>
              <a:t> C:/Users/zhang/rnn_tsf/</a:t>
            </a:r>
            <a:r>
              <a:rPr lang="en-US" sz="1100" dirty="0" err="1">
                <a:latin typeface="Segoe UI" panose="020B0502040204020203" pitchFamily="34" charset="0"/>
                <a:ea typeface="等线" panose="02010600030101010101" pitchFamily="2" charset="-122"/>
              </a:rPr>
              <a:t>gastric_cancer_cnn_lastversion_from_trainingcamp</a:t>
            </a:r>
            <a:r>
              <a:rPr lang="nb-NO" sz="1100" dirty="0">
                <a:latin typeface="Segoe UI" panose="020B0502040204020203" pitchFamily="34" charset="0"/>
                <a:ea typeface="等线" panose="02010600030101010101" pitchFamily="2" charset="-122"/>
              </a:rPr>
              <a:t>.py</a:t>
            </a:r>
            <a:endParaRPr lang="en-DE" sz="1100" dirty="0">
              <a:latin typeface="Segoe UI" panose="020B0502040204020203" pitchFamily="34" charset="0"/>
              <a:ea typeface="等线" panose="02010600030101010101" pitchFamily="2" charset="-122"/>
            </a:endParaRPr>
          </a:p>
        </p:txBody>
      </p:sp>
    </p:spTree>
    <p:extLst>
      <p:ext uri="{BB962C8B-B14F-4D97-AF65-F5344CB8AC3E}">
        <p14:creationId xmlns:p14="http://schemas.microsoft.com/office/powerpoint/2010/main" val="2011568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57D49-4D56-5598-07A2-41251FB8F6D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A9490-ACE0-3E60-0D54-A7532659AE4C}"/>
              </a:ext>
            </a:extLst>
          </p:cNvPr>
          <p:cNvSpPr>
            <a:spLocks noGrp="1"/>
          </p:cNvSpPr>
          <p:nvPr>
            <p:ph idx="1"/>
          </p:nvPr>
        </p:nvSpPr>
        <p:spPr>
          <a:xfrm>
            <a:off x="0" y="202145"/>
            <a:ext cx="8229600" cy="792089"/>
          </a:xfrm>
        </p:spPr>
        <p:txBody>
          <a:bodyPr/>
          <a:lstStyle/>
          <a:p>
            <a:pPr algn="ctr" fontAlgn="auto">
              <a:spcBef>
                <a:spcPts val="0"/>
              </a:spcBef>
              <a:spcAft>
                <a:spcPts val="0"/>
              </a:spcAft>
              <a:defRPr/>
            </a:pPr>
            <a:r>
              <a:rPr kumimoji="0" lang="en-US" altLang="zh-CN" b="1" dirty="0">
                <a:solidFill>
                  <a:schemeClr val="tx1">
                    <a:lumMod val="75000"/>
                    <a:lumOff val="25000"/>
                  </a:schemeClr>
                </a:solidFill>
                <a:latin typeface="Segoe UI" panose="020B0502040204020203" pitchFamily="34" charset="0"/>
                <a:ea typeface="等线" panose="02010600030101010101" pitchFamily="2" charset="-122"/>
                <a:cs typeface="Arial" pitchFamily="34" charset="0"/>
              </a:rPr>
              <a:t>CNN Transfer Learning </a:t>
            </a:r>
            <a:r>
              <a:rPr kumimoji="0" lang="en-US" altLang="ko-KR" b="1" dirty="0">
                <a:solidFill>
                  <a:schemeClr val="tx1">
                    <a:lumMod val="75000"/>
                    <a:lumOff val="25000"/>
                  </a:schemeClr>
                </a:solidFill>
                <a:latin typeface="Segoe UI" panose="020B0502040204020203" pitchFamily="34" charset="0"/>
                <a:ea typeface="等线" panose="02010600030101010101" pitchFamily="2" charset="-122"/>
                <a:cs typeface="Arial" pitchFamily="34" charset="0"/>
              </a:rPr>
              <a:t>Model </a:t>
            </a:r>
            <a:r>
              <a:rPr lang="en-US" altLang="zh-CN" b="0" i="0" dirty="0">
                <a:solidFill>
                  <a:srgbClr val="1D1C1D"/>
                </a:solidFill>
                <a:effectLst/>
                <a:latin typeface="Segoe UI" panose="020B0502040204020203" pitchFamily="34" charset="0"/>
                <a:ea typeface="等线" panose="02010600030101010101" pitchFamily="2" charset="-122"/>
              </a:rPr>
              <a:t>ResNet50V2</a:t>
            </a:r>
            <a:endParaRPr kumimoji="0" lang="en-US" altLang="ko-KR" b="1" dirty="0">
              <a:solidFill>
                <a:schemeClr val="tx1">
                  <a:lumMod val="75000"/>
                  <a:lumOff val="25000"/>
                </a:schemeClr>
              </a:solidFill>
              <a:latin typeface="Segoe UI" panose="020B0502040204020203" pitchFamily="34" charset="0"/>
              <a:ea typeface="等线" panose="02010600030101010101" pitchFamily="2" charset="-122"/>
              <a:cs typeface="Arial" pitchFamily="34" charset="0"/>
            </a:endParaRPr>
          </a:p>
        </p:txBody>
      </p:sp>
      <p:sp>
        <p:nvSpPr>
          <p:cNvPr id="10" name="文本框 9">
            <a:extLst>
              <a:ext uri="{FF2B5EF4-FFF2-40B4-BE49-F238E27FC236}">
                <a16:creationId xmlns:a16="http://schemas.microsoft.com/office/drawing/2014/main" id="{4A175496-FCFD-0241-6A97-FF58B247CC07}"/>
              </a:ext>
            </a:extLst>
          </p:cNvPr>
          <p:cNvSpPr txBox="1"/>
          <p:nvPr/>
        </p:nvSpPr>
        <p:spPr>
          <a:xfrm>
            <a:off x="755576" y="1413769"/>
            <a:ext cx="7537412" cy="1384995"/>
          </a:xfrm>
          <a:prstGeom prst="rect">
            <a:avLst/>
          </a:prstGeom>
          <a:noFill/>
        </p:spPr>
        <p:txBody>
          <a:bodyPr wrap="square" rtlCol="0">
            <a:spAutoFit/>
          </a:bodyPr>
          <a:lstStyle/>
          <a:p>
            <a:r>
              <a:rPr lang="en-US" sz="1400" dirty="0">
                <a:latin typeface="Segoe UI" panose="020B0502040204020203" pitchFamily="34" charset="0"/>
                <a:ea typeface="等线" panose="02010600030101010101" pitchFamily="2" charset="-122"/>
              </a:rPr>
              <a:t>Solution:</a:t>
            </a:r>
          </a:p>
          <a:p>
            <a:pPr>
              <a:buFont typeface="Wingdings" pitchFamily="2" charset="2"/>
              <a:buChar char="ü"/>
            </a:pPr>
            <a:r>
              <a:rPr lang="en-US" sz="1400" dirty="0">
                <a:latin typeface="Segoe UI" panose="020B0502040204020203" pitchFamily="34" charset="0"/>
                <a:ea typeface="等线" panose="02010600030101010101" pitchFamily="2" charset="-122"/>
              </a:rPr>
              <a:t>First </a:t>
            </a:r>
            <a:r>
              <a:rPr lang="en-US" altLang="zh-CN" sz="1400" dirty="0">
                <a:latin typeface="Segoe UI" panose="020B0502040204020203" pitchFamily="34" charset="0"/>
                <a:ea typeface="等线" panose="02010600030101010101" pitchFamily="2" charset="-122"/>
                <a:cs typeface="Arial" pitchFamily="34" charset="0"/>
              </a:rPr>
              <a:t>Train Test Split then Data </a:t>
            </a:r>
            <a:r>
              <a:rPr lang="en-US" altLang="zh-CN" sz="1400" dirty="0" err="1">
                <a:latin typeface="Segoe UI" panose="020B0502040204020203" pitchFamily="34" charset="0"/>
                <a:ea typeface="等线" panose="02010600030101010101" pitchFamily="2" charset="-122"/>
                <a:cs typeface="Arial" pitchFamily="34" charset="0"/>
              </a:rPr>
              <a:t>Augumentation</a:t>
            </a:r>
            <a:endParaRPr lang="en-US" sz="1400" dirty="0">
              <a:latin typeface="Segoe UI" panose="020B0502040204020203" pitchFamily="34" charset="0"/>
              <a:ea typeface="等线" panose="02010600030101010101" pitchFamily="2" charset="-122"/>
            </a:endParaRPr>
          </a:p>
          <a:p>
            <a:pPr>
              <a:buFont typeface="Wingdings" pitchFamily="2" charset="2"/>
              <a:buChar char="ü"/>
            </a:pPr>
            <a:r>
              <a:rPr lang="en-US" altLang="ko-KR" sz="1400" dirty="0">
                <a:latin typeface="Segoe UI" panose="020B0502040204020203" pitchFamily="34" charset="0"/>
                <a:ea typeface="等线" panose="02010600030101010101" pitchFamily="2" charset="-122"/>
                <a:cs typeface="Arial" pitchFamily="34" charset="0"/>
              </a:rPr>
              <a:t> Train  cancer:  469  pcs ------&gt;  </a:t>
            </a:r>
            <a:r>
              <a:rPr lang="en-US" altLang="ko-KR" sz="1400" strike="sngStrike" dirty="0">
                <a:solidFill>
                  <a:srgbClr val="FF0000"/>
                </a:solidFill>
                <a:latin typeface="Segoe UI" panose="020B0502040204020203" pitchFamily="34" charset="0"/>
                <a:ea typeface="等线" panose="02010600030101010101" pitchFamily="2" charset="-122"/>
                <a:cs typeface="Arial" pitchFamily="34" charset="0"/>
              </a:rPr>
              <a:t>5628</a:t>
            </a:r>
            <a:r>
              <a:rPr lang="en-US" altLang="ko-KR" sz="1400" dirty="0">
                <a:latin typeface="Segoe UI" panose="020B0502040204020203" pitchFamily="34" charset="0"/>
                <a:ea typeface="等线" panose="02010600030101010101" pitchFamily="2" charset="-122"/>
                <a:cs typeface="Arial" pitchFamily="34" charset="0"/>
              </a:rPr>
              <a:t> 938 pcs  non: 99 pcs ----- &gt;   </a:t>
            </a:r>
            <a:r>
              <a:rPr lang="en-US" altLang="ko-KR" sz="1400" strike="sngStrike" dirty="0">
                <a:solidFill>
                  <a:srgbClr val="FF0000"/>
                </a:solidFill>
                <a:latin typeface="Segoe UI" panose="020B0502040204020203" pitchFamily="34" charset="0"/>
                <a:ea typeface="等线" panose="02010600030101010101" pitchFamily="2" charset="-122"/>
                <a:cs typeface="Arial" pitchFamily="34" charset="0"/>
              </a:rPr>
              <a:t>5654</a:t>
            </a:r>
            <a:r>
              <a:rPr lang="en-US" altLang="ko-KR" sz="1400" dirty="0">
                <a:latin typeface="Segoe UI" panose="020B0502040204020203" pitchFamily="34" charset="0"/>
                <a:ea typeface="等线" panose="02010600030101010101" pitchFamily="2" charset="-122"/>
                <a:cs typeface="Arial" pitchFamily="34" charset="0"/>
              </a:rPr>
              <a:t> 704pcs</a:t>
            </a:r>
          </a:p>
          <a:p>
            <a:pPr>
              <a:buFont typeface="Wingdings" pitchFamily="2" charset="2"/>
              <a:buChar char="ü"/>
            </a:pPr>
            <a:r>
              <a:rPr lang="en-US" altLang="ko-KR" sz="1400" dirty="0">
                <a:latin typeface="Segoe UI" panose="020B0502040204020203" pitchFamily="34" charset="0"/>
                <a:ea typeface="等线" panose="02010600030101010101" pitchFamily="2" charset="-122"/>
                <a:cs typeface="Arial" pitchFamily="34" charset="0"/>
              </a:rPr>
              <a:t>Validation cancer : 91pcs ------&gt;  455 pcs  non: 41 pcs ----- &gt;   410 pcs</a:t>
            </a:r>
          </a:p>
          <a:p>
            <a:pPr>
              <a:buFont typeface="Wingdings" pitchFamily="2" charset="2"/>
              <a:buChar char="ü"/>
            </a:pPr>
            <a:r>
              <a:rPr lang="en-US" sz="1400" dirty="0">
                <a:solidFill>
                  <a:srgbClr val="0D0D0D"/>
                </a:solidFill>
                <a:latin typeface="Segoe UI" panose="020B0502040204020203" pitchFamily="34" charset="0"/>
                <a:ea typeface="等线" panose="02010600030101010101" pitchFamily="2" charset="-122"/>
              </a:rPr>
              <a:t>S</a:t>
            </a:r>
            <a:r>
              <a:rPr lang="en-US" sz="1400" b="0" i="0" dirty="0">
                <a:solidFill>
                  <a:srgbClr val="0D0D0D"/>
                </a:solidFill>
                <a:effectLst/>
                <a:latin typeface="Segoe UI" panose="020B0502040204020203" pitchFamily="34" charset="0"/>
                <a:ea typeface="等线" panose="02010600030101010101" pitchFamily="2" charset="-122"/>
              </a:rPr>
              <a:t>low convergence of the function </a:t>
            </a:r>
            <a:r>
              <a:rPr lang="en-US" altLang="ko-KR" sz="1400" dirty="0">
                <a:latin typeface="Segoe UI" panose="020B0502040204020203" pitchFamily="34" charset="0"/>
                <a:ea typeface="等线" panose="02010600030101010101" pitchFamily="2" charset="-122"/>
                <a:cs typeface="Arial" pitchFamily="34" charset="0"/>
              </a:rPr>
              <a:t>------&gt;</a:t>
            </a:r>
            <a:r>
              <a:rPr lang="en-US" sz="1400" b="0" i="0" dirty="0">
                <a:solidFill>
                  <a:srgbClr val="0D0D0D"/>
                </a:solidFill>
                <a:effectLst/>
                <a:latin typeface="Segoe UI" panose="020B0502040204020203" pitchFamily="34" charset="0"/>
                <a:ea typeface="等线" panose="02010600030101010101" pitchFamily="2" charset="-122"/>
              </a:rPr>
              <a:t> Divide all pixels by 255</a:t>
            </a:r>
            <a:endParaRPr lang="en-US" altLang="ko-KR" sz="1400" dirty="0">
              <a:latin typeface="Segoe UI" panose="020B0502040204020203" pitchFamily="34" charset="0"/>
              <a:ea typeface="等线" panose="02010600030101010101" pitchFamily="2" charset="-122"/>
              <a:cs typeface="Arial" pitchFamily="34" charset="0"/>
            </a:endParaRPr>
          </a:p>
          <a:p>
            <a:pPr>
              <a:buFont typeface="Wingdings" pitchFamily="2" charset="2"/>
              <a:buChar char="ü"/>
            </a:pPr>
            <a:r>
              <a:rPr lang="en-US" sz="1400" dirty="0">
                <a:latin typeface="Segoe UI" panose="020B0502040204020203" pitchFamily="34" charset="0"/>
                <a:ea typeface="等线" panose="02010600030101010101" pitchFamily="2" charset="-122"/>
              </a:rPr>
              <a:t>Train with early stop patience=5, </a:t>
            </a:r>
            <a:r>
              <a:rPr lang="en-US" sz="1400" dirty="0" err="1">
                <a:latin typeface="Segoe UI" panose="020B0502040204020203" pitchFamily="34" charset="0"/>
                <a:ea typeface="等线" panose="02010600030101010101" pitchFamily="2" charset="-122"/>
              </a:rPr>
              <a:t>batch_size</a:t>
            </a:r>
            <a:r>
              <a:rPr lang="en-US" sz="1400" dirty="0">
                <a:latin typeface="Segoe UI" panose="020B0502040204020203" pitchFamily="34" charset="0"/>
                <a:ea typeface="等线" panose="02010600030101010101" pitchFamily="2" charset="-122"/>
              </a:rPr>
              <a:t>=164, epochs=1000</a:t>
            </a:r>
            <a:endParaRPr lang="en-DE" sz="1400" dirty="0">
              <a:latin typeface="Segoe UI" panose="020B0502040204020203" pitchFamily="34" charset="0"/>
              <a:ea typeface="等线" panose="02010600030101010101" pitchFamily="2" charset="-122"/>
            </a:endParaRPr>
          </a:p>
        </p:txBody>
      </p:sp>
      <p:sp>
        <p:nvSpPr>
          <p:cNvPr id="16" name="文本框 15">
            <a:extLst>
              <a:ext uri="{FF2B5EF4-FFF2-40B4-BE49-F238E27FC236}">
                <a16:creationId xmlns:a16="http://schemas.microsoft.com/office/drawing/2014/main" id="{9D10A633-59B6-750E-FEE7-C03E3912EF04}"/>
              </a:ext>
            </a:extLst>
          </p:cNvPr>
          <p:cNvSpPr txBox="1"/>
          <p:nvPr/>
        </p:nvSpPr>
        <p:spPr>
          <a:xfrm>
            <a:off x="827584" y="5930116"/>
            <a:ext cx="7992888" cy="461665"/>
          </a:xfrm>
          <a:prstGeom prst="rect">
            <a:avLst/>
          </a:prstGeom>
          <a:noFill/>
        </p:spPr>
        <p:txBody>
          <a:bodyPr wrap="square" rtlCol="0">
            <a:spAutoFit/>
          </a:bodyPr>
          <a:lstStyle/>
          <a:p>
            <a:r>
              <a:rPr lang="en-US" sz="1200" dirty="0">
                <a:latin typeface="Segoe UI" panose="020B0502040204020203" pitchFamily="34" charset="0"/>
                <a:ea typeface="等线" panose="02010600030101010101" pitchFamily="2" charset="-122"/>
              </a:rPr>
              <a:t>Recall(Sensitivity)  &gt; Precision (PPV)                  FP &gt; FN               model intends to classify negative as positive </a:t>
            </a:r>
          </a:p>
          <a:p>
            <a:r>
              <a:rPr lang="en-US" sz="1200" dirty="0">
                <a:latin typeface="Segoe UI" panose="020B0502040204020203" pitchFamily="34" charset="0"/>
                <a:ea typeface="等线" panose="02010600030101010101" pitchFamily="2" charset="-122"/>
              </a:rPr>
              <a:t>Reason: unbalanced data, image size reduction</a:t>
            </a:r>
            <a:endParaRPr lang="en-DE" sz="1200" dirty="0">
              <a:latin typeface="Segoe UI" panose="020B0502040204020203" pitchFamily="34" charset="0"/>
              <a:ea typeface="等线" panose="02010600030101010101" pitchFamily="2" charset="-122"/>
            </a:endParaRPr>
          </a:p>
        </p:txBody>
      </p:sp>
      <p:sp>
        <p:nvSpPr>
          <p:cNvPr id="17" name="箭头: 右 16">
            <a:extLst>
              <a:ext uri="{FF2B5EF4-FFF2-40B4-BE49-F238E27FC236}">
                <a16:creationId xmlns:a16="http://schemas.microsoft.com/office/drawing/2014/main" id="{CBAB72E5-FC22-25A0-33D2-FB8A43177FB2}"/>
              </a:ext>
            </a:extLst>
          </p:cNvPr>
          <p:cNvSpPr/>
          <p:nvPr/>
        </p:nvSpPr>
        <p:spPr>
          <a:xfrm>
            <a:off x="3491880" y="5968019"/>
            <a:ext cx="330336" cy="125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箭头: 右 17">
            <a:extLst>
              <a:ext uri="{FF2B5EF4-FFF2-40B4-BE49-F238E27FC236}">
                <a16:creationId xmlns:a16="http://schemas.microsoft.com/office/drawing/2014/main" id="{F5582C69-67E8-BA95-5147-B652D2D6DA1C}"/>
              </a:ext>
            </a:extLst>
          </p:cNvPr>
          <p:cNvSpPr/>
          <p:nvPr/>
        </p:nvSpPr>
        <p:spPr>
          <a:xfrm>
            <a:off x="4716016" y="6021288"/>
            <a:ext cx="330336" cy="125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文本框 1">
            <a:extLst>
              <a:ext uri="{FF2B5EF4-FFF2-40B4-BE49-F238E27FC236}">
                <a16:creationId xmlns:a16="http://schemas.microsoft.com/office/drawing/2014/main" id="{29751985-CF80-72DA-E288-50181426D81C}"/>
              </a:ext>
            </a:extLst>
          </p:cNvPr>
          <p:cNvSpPr txBox="1"/>
          <p:nvPr/>
        </p:nvSpPr>
        <p:spPr>
          <a:xfrm>
            <a:off x="827584" y="6525344"/>
            <a:ext cx="6120680" cy="246221"/>
          </a:xfrm>
          <a:prstGeom prst="rect">
            <a:avLst/>
          </a:prstGeom>
          <a:noFill/>
        </p:spPr>
        <p:txBody>
          <a:bodyPr wrap="square" rtlCol="0">
            <a:spAutoFit/>
          </a:bodyPr>
          <a:lstStyle/>
          <a:p>
            <a:r>
              <a:rPr lang="en-US" sz="1000" dirty="0">
                <a:latin typeface="Segoe UI" panose="020B0502040204020203" pitchFamily="34" charset="0"/>
                <a:ea typeface="等线" panose="02010600030101010101" pitchFamily="2" charset="-122"/>
              </a:rPr>
              <a:t>Source:</a:t>
            </a:r>
            <a:r>
              <a:rPr lang="nb-NO" sz="1000" dirty="0">
                <a:latin typeface="Segoe UI" panose="020B0502040204020203" pitchFamily="34" charset="0"/>
                <a:ea typeface="等线" panose="02010600030101010101" pitchFamily="2" charset="-122"/>
              </a:rPr>
              <a:t> C:/Users/zhang/rnn_tsf/</a:t>
            </a:r>
            <a:r>
              <a:rPr lang="en-US" sz="1000" dirty="0" err="1">
                <a:latin typeface="Segoe UI" panose="020B0502040204020203" pitchFamily="34" charset="0"/>
                <a:ea typeface="等线" panose="02010600030101010101" pitchFamily="2" charset="-122"/>
              </a:rPr>
              <a:t>gastric_cancer_cnn_lastversion_from_trainingcamp</a:t>
            </a:r>
            <a:r>
              <a:rPr lang="nb-NO" sz="1000" dirty="0">
                <a:latin typeface="Segoe UI" panose="020B0502040204020203" pitchFamily="34" charset="0"/>
                <a:ea typeface="等线" panose="02010600030101010101" pitchFamily="2" charset="-122"/>
              </a:rPr>
              <a:t>.py</a:t>
            </a:r>
            <a:endParaRPr lang="en-DE" sz="1000" dirty="0">
              <a:latin typeface="Segoe UI" panose="020B0502040204020203" pitchFamily="34" charset="0"/>
              <a:ea typeface="等线" panose="02010600030101010101" pitchFamily="2" charset="-122"/>
            </a:endParaRPr>
          </a:p>
        </p:txBody>
      </p:sp>
      <p:pic>
        <p:nvPicPr>
          <p:cNvPr id="5" name="图片 4">
            <a:extLst>
              <a:ext uri="{FF2B5EF4-FFF2-40B4-BE49-F238E27FC236}">
                <a16:creationId xmlns:a16="http://schemas.microsoft.com/office/drawing/2014/main" id="{23A3F9FB-05E0-4DAF-5FA7-776F27A4C925}"/>
              </a:ext>
            </a:extLst>
          </p:cNvPr>
          <p:cNvPicPr>
            <a:picLocks noChangeAspect="1"/>
          </p:cNvPicPr>
          <p:nvPr/>
        </p:nvPicPr>
        <p:blipFill>
          <a:blip r:embed="rId2"/>
          <a:stretch>
            <a:fillRect/>
          </a:stretch>
        </p:blipFill>
        <p:spPr>
          <a:xfrm>
            <a:off x="851012" y="2780928"/>
            <a:ext cx="7537412" cy="662997"/>
          </a:xfrm>
          <a:prstGeom prst="rect">
            <a:avLst/>
          </a:prstGeom>
        </p:spPr>
      </p:pic>
      <p:pic>
        <p:nvPicPr>
          <p:cNvPr id="9" name="图片 8">
            <a:extLst>
              <a:ext uri="{FF2B5EF4-FFF2-40B4-BE49-F238E27FC236}">
                <a16:creationId xmlns:a16="http://schemas.microsoft.com/office/drawing/2014/main" id="{23845250-F139-81A2-F48E-4BCA07FF87A1}"/>
              </a:ext>
            </a:extLst>
          </p:cNvPr>
          <p:cNvPicPr>
            <a:picLocks noChangeAspect="1"/>
          </p:cNvPicPr>
          <p:nvPr/>
        </p:nvPicPr>
        <p:blipFill>
          <a:blip r:embed="rId3"/>
          <a:stretch>
            <a:fillRect/>
          </a:stretch>
        </p:blipFill>
        <p:spPr>
          <a:xfrm>
            <a:off x="851012" y="3429000"/>
            <a:ext cx="7537412" cy="533446"/>
          </a:xfrm>
          <a:prstGeom prst="rect">
            <a:avLst/>
          </a:prstGeom>
        </p:spPr>
      </p:pic>
      <p:sp>
        <p:nvSpPr>
          <p:cNvPr id="11" name="文本框 10">
            <a:extLst>
              <a:ext uri="{FF2B5EF4-FFF2-40B4-BE49-F238E27FC236}">
                <a16:creationId xmlns:a16="http://schemas.microsoft.com/office/drawing/2014/main" id="{9F7E7C99-8B57-A616-7B1C-683C9A3A8551}"/>
              </a:ext>
            </a:extLst>
          </p:cNvPr>
          <p:cNvSpPr txBox="1"/>
          <p:nvPr/>
        </p:nvSpPr>
        <p:spPr>
          <a:xfrm>
            <a:off x="827584" y="4777407"/>
            <a:ext cx="7465404" cy="307777"/>
          </a:xfrm>
          <a:prstGeom prst="rect">
            <a:avLst/>
          </a:prstGeom>
          <a:noFill/>
        </p:spPr>
        <p:txBody>
          <a:bodyPr wrap="square" rtlCol="0">
            <a:spAutoFit/>
          </a:bodyPr>
          <a:lstStyle/>
          <a:p>
            <a:r>
              <a:rPr lang="en-US" sz="1400" dirty="0">
                <a:latin typeface="Segoe UI" panose="020B0502040204020203" pitchFamily="34" charset="0"/>
                <a:ea typeface="等线" panose="02010600030101010101" pitchFamily="2" charset="-122"/>
              </a:rPr>
              <a:t>“</a:t>
            </a:r>
            <a:r>
              <a:rPr lang="de-AT" sz="1400" dirty="0" err="1">
                <a:latin typeface="Segoe UI" panose="020B0502040204020203" pitchFamily="34" charset="0"/>
                <a:ea typeface="等线" panose="02010600030101010101" pitchFamily="2" charset="-122"/>
              </a:rPr>
              <a:t>pROC</a:t>
            </a:r>
            <a:r>
              <a:rPr lang="de-AT" sz="1400" dirty="0">
                <a:latin typeface="Segoe UI" panose="020B0502040204020203" pitchFamily="34" charset="0"/>
                <a:ea typeface="等线" panose="02010600030101010101" pitchFamily="2" charset="-122"/>
              </a:rPr>
              <a:t>“ </a:t>
            </a:r>
            <a:r>
              <a:rPr lang="de-AT" sz="1400" dirty="0" err="1">
                <a:latin typeface="Segoe UI" panose="020B0502040204020203" pitchFamily="34" charset="0"/>
                <a:ea typeface="等线" panose="02010600030101010101" pitchFamily="2" charset="-122"/>
              </a:rPr>
              <a:t>package</a:t>
            </a:r>
            <a:endParaRPr lang="en-DE" sz="1400" dirty="0">
              <a:latin typeface="Segoe UI" panose="020B0502040204020203" pitchFamily="34" charset="0"/>
              <a:ea typeface="等线" panose="02010600030101010101" pitchFamily="2" charset="-122"/>
            </a:endParaRPr>
          </a:p>
        </p:txBody>
      </p:sp>
      <p:pic>
        <p:nvPicPr>
          <p:cNvPr id="14" name="图片 13">
            <a:extLst>
              <a:ext uri="{FF2B5EF4-FFF2-40B4-BE49-F238E27FC236}">
                <a16:creationId xmlns:a16="http://schemas.microsoft.com/office/drawing/2014/main" id="{DC1AD1E1-A01F-2B2B-04E5-2350A3848086}"/>
              </a:ext>
            </a:extLst>
          </p:cNvPr>
          <p:cNvPicPr>
            <a:picLocks noChangeAspect="1"/>
          </p:cNvPicPr>
          <p:nvPr/>
        </p:nvPicPr>
        <p:blipFill>
          <a:blip r:embed="rId4"/>
          <a:stretch>
            <a:fillRect/>
          </a:stretch>
        </p:blipFill>
        <p:spPr>
          <a:xfrm>
            <a:off x="2165911" y="5054241"/>
            <a:ext cx="4854361" cy="823031"/>
          </a:xfrm>
          <a:prstGeom prst="rect">
            <a:avLst/>
          </a:prstGeom>
        </p:spPr>
      </p:pic>
      <p:pic>
        <p:nvPicPr>
          <p:cNvPr id="19" name="图片 18">
            <a:extLst>
              <a:ext uri="{FF2B5EF4-FFF2-40B4-BE49-F238E27FC236}">
                <a16:creationId xmlns:a16="http://schemas.microsoft.com/office/drawing/2014/main" id="{BC5AB033-0D21-3BBE-5A6E-D458959730D6}"/>
              </a:ext>
            </a:extLst>
          </p:cNvPr>
          <p:cNvPicPr>
            <a:picLocks noChangeAspect="1"/>
          </p:cNvPicPr>
          <p:nvPr/>
        </p:nvPicPr>
        <p:blipFill>
          <a:blip r:embed="rId5"/>
          <a:stretch>
            <a:fillRect/>
          </a:stretch>
        </p:blipFill>
        <p:spPr>
          <a:xfrm>
            <a:off x="2748964" y="4005064"/>
            <a:ext cx="3551228" cy="807790"/>
          </a:xfrm>
          <a:prstGeom prst="rect">
            <a:avLst/>
          </a:prstGeom>
        </p:spPr>
      </p:pic>
    </p:spTree>
    <p:extLst>
      <p:ext uri="{BB962C8B-B14F-4D97-AF65-F5344CB8AC3E}">
        <p14:creationId xmlns:p14="http://schemas.microsoft.com/office/powerpoint/2010/main" val="352807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778"/>
            <a:ext cx="8172400" cy="1069514"/>
          </a:xfrm>
        </p:spPr>
        <p:txBody>
          <a:bodyPr/>
          <a:lstStyle/>
          <a:p>
            <a:pPr algn="ctr"/>
            <a:br>
              <a:rPr lang="en-US" altLang="zh-CN" sz="2800" b="1" i="0" dirty="0">
                <a:solidFill>
                  <a:srgbClr val="212529"/>
                </a:solidFill>
                <a:effectLst/>
                <a:latin typeface="Segoe UI" panose="020B0502040204020203" pitchFamily="34" charset="0"/>
                <a:ea typeface="等线" panose="02010600030101010101" pitchFamily="2" charset="-122"/>
              </a:rPr>
            </a:br>
            <a:r>
              <a:rPr lang="en-US" altLang="zh-CN" sz="2800" b="1" i="0" dirty="0">
                <a:solidFill>
                  <a:srgbClr val="212529"/>
                </a:solidFill>
                <a:effectLst/>
                <a:latin typeface="Segoe UI" panose="020B0502040204020203" pitchFamily="34" charset="0"/>
                <a:ea typeface="等线" panose="02010600030101010101" pitchFamily="2" charset="-122"/>
              </a:rPr>
              <a:t>RNN &amp; LSTM</a:t>
            </a:r>
            <a:br>
              <a:rPr lang="en-US" altLang="ko-KR" sz="2800" b="1" dirty="0">
                <a:solidFill>
                  <a:schemeClr val="tx1">
                    <a:lumMod val="75000"/>
                    <a:lumOff val="25000"/>
                  </a:schemeClr>
                </a:solidFill>
                <a:latin typeface="Segoe UI" panose="020B0502040204020203" pitchFamily="34" charset="0"/>
                <a:ea typeface="等线" panose="02010600030101010101" pitchFamily="2" charset="-122"/>
              </a:rPr>
            </a:br>
            <a:endParaRPr lang="ko-KR" altLang="en-US" sz="2800" dirty="0">
              <a:latin typeface="Segoe UI" panose="020B0502040204020203" pitchFamily="34" charset="0"/>
            </a:endParaRPr>
          </a:p>
        </p:txBody>
      </p:sp>
      <p:pic>
        <p:nvPicPr>
          <p:cNvPr id="9" name="图片 8">
            <a:extLst>
              <a:ext uri="{FF2B5EF4-FFF2-40B4-BE49-F238E27FC236}">
                <a16:creationId xmlns:a16="http://schemas.microsoft.com/office/drawing/2014/main" id="{409C62F1-41B0-0ED5-EE5D-6B0B35CE4DB5}"/>
              </a:ext>
            </a:extLst>
          </p:cNvPr>
          <p:cNvPicPr>
            <a:picLocks noChangeAspect="1"/>
          </p:cNvPicPr>
          <p:nvPr/>
        </p:nvPicPr>
        <p:blipFill>
          <a:blip r:embed="rId2"/>
          <a:stretch>
            <a:fillRect/>
          </a:stretch>
        </p:blipFill>
        <p:spPr>
          <a:xfrm>
            <a:off x="305478" y="1171561"/>
            <a:ext cx="3906483" cy="2477030"/>
          </a:xfrm>
          <a:prstGeom prst="rect">
            <a:avLst/>
          </a:prstGeom>
        </p:spPr>
      </p:pic>
      <p:pic>
        <p:nvPicPr>
          <p:cNvPr id="15" name="图片 14">
            <a:extLst>
              <a:ext uri="{FF2B5EF4-FFF2-40B4-BE49-F238E27FC236}">
                <a16:creationId xmlns:a16="http://schemas.microsoft.com/office/drawing/2014/main" id="{F3F7A51C-1AE4-AE47-677A-1EEF2F850268}"/>
              </a:ext>
            </a:extLst>
          </p:cNvPr>
          <p:cNvPicPr>
            <a:picLocks noChangeAspect="1"/>
          </p:cNvPicPr>
          <p:nvPr/>
        </p:nvPicPr>
        <p:blipFill>
          <a:blip r:embed="rId3"/>
          <a:stretch>
            <a:fillRect/>
          </a:stretch>
        </p:blipFill>
        <p:spPr>
          <a:xfrm>
            <a:off x="4283968" y="1196752"/>
            <a:ext cx="4320480" cy="2452883"/>
          </a:xfrm>
          <a:prstGeom prst="rect">
            <a:avLst/>
          </a:prstGeom>
        </p:spPr>
      </p:pic>
      <p:sp>
        <p:nvSpPr>
          <p:cNvPr id="16" name="文本框 15">
            <a:extLst>
              <a:ext uri="{FF2B5EF4-FFF2-40B4-BE49-F238E27FC236}">
                <a16:creationId xmlns:a16="http://schemas.microsoft.com/office/drawing/2014/main" id="{7539809E-496E-A8E0-08EB-902F61E4BEA6}"/>
              </a:ext>
            </a:extLst>
          </p:cNvPr>
          <p:cNvSpPr txBox="1"/>
          <p:nvPr/>
        </p:nvSpPr>
        <p:spPr>
          <a:xfrm>
            <a:off x="683568" y="6309320"/>
            <a:ext cx="7128792" cy="253916"/>
          </a:xfrm>
          <a:prstGeom prst="rect">
            <a:avLst/>
          </a:prstGeom>
          <a:noFill/>
        </p:spPr>
        <p:txBody>
          <a:bodyPr wrap="square" rtlCol="0">
            <a:spAutoFit/>
          </a:bodyPr>
          <a:lstStyle/>
          <a:p>
            <a:r>
              <a:rPr lang="en-US" sz="1050" dirty="0">
                <a:latin typeface="Segoe UI" panose="020B0502040204020203" pitchFamily="34" charset="0"/>
                <a:ea typeface="等线" panose="02010600030101010101" pitchFamily="2" charset="-122"/>
              </a:rPr>
              <a:t>Figures are from Christopher </a:t>
            </a:r>
            <a:r>
              <a:rPr lang="en-US" sz="1050" dirty="0" err="1">
                <a:latin typeface="Segoe UI" panose="020B0502040204020203" pitchFamily="34" charset="0"/>
                <a:ea typeface="等线" panose="02010600030101010101" pitchFamily="2" charset="-122"/>
              </a:rPr>
              <a:t>Olah‘s</a:t>
            </a:r>
            <a:r>
              <a:rPr lang="en-US" sz="1050" dirty="0">
                <a:latin typeface="Segoe UI" panose="020B0502040204020203" pitchFamily="34" charset="0"/>
                <a:ea typeface="等线" panose="02010600030101010101" pitchFamily="2" charset="-122"/>
              </a:rPr>
              <a:t> blog: Understanding LSTM Networks </a:t>
            </a:r>
            <a:endParaRPr lang="en-DE" sz="1050" dirty="0">
              <a:latin typeface="Segoe UI" panose="020B0502040204020203" pitchFamily="34" charset="0"/>
              <a:ea typeface="等线" panose="02010600030101010101" pitchFamily="2" charset="-122"/>
            </a:endParaRPr>
          </a:p>
        </p:txBody>
      </p:sp>
      <p:pic>
        <p:nvPicPr>
          <p:cNvPr id="18" name="图片 17">
            <a:extLst>
              <a:ext uri="{FF2B5EF4-FFF2-40B4-BE49-F238E27FC236}">
                <a16:creationId xmlns:a16="http://schemas.microsoft.com/office/drawing/2014/main" id="{57D36005-D025-5CE8-BE66-C3DE09B5B6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469" y="3832099"/>
            <a:ext cx="3978490" cy="2425648"/>
          </a:xfrm>
          <a:prstGeom prst="rect">
            <a:avLst/>
          </a:prstGeom>
        </p:spPr>
      </p:pic>
      <p:pic>
        <p:nvPicPr>
          <p:cNvPr id="22" name="图片 21">
            <a:extLst>
              <a:ext uri="{FF2B5EF4-FFF2-40B4-BE49-F238E27FC236}">
                <a16:creationId xmlns:a16="http://schemas.microsoft.com/office/drawing/2014/main" id="{E0A8D7D2-CC92-E68C-8E72-272E20ED44C1}"/>
              </a:ext>
            </a:extLst>
          </p:cNvPr>
          <p:cNvPicPr>
            <a:picLocks noChangeAspect="1"/>
          </p:cNvPicPr>
          <p:nvPr/>
        </p:nvPicPr>
        <p:blipFill>
          <a:blip r:embed="rId5"/>
          <a:stretch>
            <a:fillRect/>
          </a:stretch>
        </p:blipFill>
        <p:spPr>
          <a:xfrm>
            <a:off x="4268899" y="5292915"/>
            <a:ext cx="2076474" cy="913258"/>
          </a:xfrm>
          <a:prstGeom prst="rect">
            <a:avLst/>
          </a:prstGeom>
        </p:spPr>
      </p:pic>
      <p:pic>
        <p:nvPicPr>
          <p:cNvPr id="24" name="图片 23">
            <a:extLst>
              <a:ext uri="{FF2B5EF4-FFF2-40B4-BE49-F238E27FC236}">
                <a16:creationId xmlns:a16="http://schemas.microsoft.com/office/drawing/2014/main" id="{8556FD42-2C7F-2520-662C-691D00B82BC4}"/>
              </a:ext>
            </a:extLst>
          </p:cNvPr>
          <p:cNvPicPr>
            <a:picLocks noChangeAspect="1"/>
          </p:cNvPicPr>
          <p:nvPr/>
        </p:nvPicPr>
        <p:blipFill>
          <a:blip r:embed="rId6"/>
          <a:stretch>
            <a:fillRect/>
          </a:stretch>
        </p:blipFill>
        <p:spPr>
          <a:xfrm>
            <a:off x="6510485" y="5301208"/>
            <a:ext cx="2229011" cy="852287"/>
          </a:xfrm>
          <a:prstGeom prst="rect">
            <a:avLst/>
          </a:prstGeom>
        </p:spPr>
      </p:pic>
      <p:pic>
        <p:nvPicPr>
          <p:cNvPr id="26" name="图片 25">
            <a:extLst>
              <a:ext uri="{FF2B5EF4-FFF2-40B4-BE49-F238E27FC236}">
                <a16:creationId xmlns:a16="http://schemas.microsoft.com/office/drawing/2014/main" id="{50A55BCC-A5C0-06F2-6ECF-5BE1B5A132EC}"/>
              </a:ext>
            </a:extLst>
          </p:cNvPr>
          <p:cNvPicPr>
            <a:picLocks noChangeAspect="1"/>
          </p:cNvPicPr>
          <p:nvPr/>
        </p:nvPicPr>
        <p:blipFill>
          <a:blip r:embed="rId7"/>
          <a:stretch>
            <a:fillRect/>
          </a:stretch>
        </p:blipFill>
        <p:spPr>
          <a:xfrm>
            <a:off x="6481191" y="3811664"/>
            <a:ext cx="2058493" cy="1238571"/>
          </a:xfrm>
          <a:prstGeom prst="rect">
            <a:avLst/>
          </a:prstGeom>
        </p:spPr>
      </p:pic>
      <p:pic>
        <p:nvPicPr>
          <p:cNvPr id="28" name="图片 27">
            <a:extLst>
              <a:ext uri="{FF2B5EF4-FFF2-40B4-BE49-F238E27FC236}">
                <a16:creationId xmlns:a16="http://schemas.microsoft.com/office/drawing/2014/main" id="{73CE7DD3-2B64-1A9C-2F21-058CF996CF72}"/>
              </a:ext>
            </a:extLst>
          </p:cNvPr>
          <p:cNvPicPr>
            <a:picLocks noChangeAspect="1"/>
          </p:cNvPicPr>
          <p:nvPr/>
        </p:nvPicPr>
        <p:blipFill>
          <a:blip r:embed="rId8"/>
          <a:stretch>
            <a:fillRect/>
          </a:stretch>
        </p:blipFill>
        <p:spPr>
          <a:xfrm>
            <a:off x="4385715" y="3799387"/>
            <a:ext cx="1902720" cy="1238571"/>
          </a:xfrm>
          <a:prstGeom prst="rect">
            <a:avLst/>
          </a:prstGeom>
        </p:spPr>
      </p:pic>
      <p:sp>
        <p:nvSpPr>
          <p:cNvPr id="29" name="文本框 28">
            <a:extLst>
              <a:ext uri="{FF2B5EF4-FFF2-40B4-BE49-F238E27FC236}">
                <a16:creationId xmlns:a16="http://schemas.microsoft.com/office/drawing/2014/main" id="{C80D1E37-E84B-58EC-4F15-3527AAA2E8D5}"/>
              </a:ext>
            </a:extLst>
          </p:cNvPr>
          <p:cNvSpPr txBox="1"/>
          <p:nvPr/>
        </p:nvSpPr>
        <p:spPr>
          <a:xfrm>
            <a:off x="4385715" y="5039598"/>
            <a:ext cx="2035598" cy="261610"/>
          </a:xfrm>
          <a:prstGeom prst="rect">
            <a:avLst/>
          </a:prstGeom>
          <a:noFill/>
        </p:spPr>
        <p:txBody>
          <a:bodyPr wrap="square" rtlCol="0">
            <a:spAutoFit/>
          </a:bodyPr>
          <a:lstStyle/>
          <a:p>
            <a:r>
              <a:rPr lang="en-US" sz="1100" dirty="0">
                <a:latin typeface="Segoe UI" panose="020B0502040204020203" pitchFamily="34" charset="0"/>
                <a:ea typeface="等线" panose="02010600030101010101" pitchFamily="2" charset="-122"/>
              </a:rPr>
              <a:t>it, </a:t>
            </a:r>
            <a:r>
              <a:rPr lang="en-US" sz="1100" dirty="0" err="1">
                <a:latin typeface="Segoe UI" panose="020B0502040204020203" pitchFamily="34" charset="0"/>
                <a:ea typeface="等线" panose="02010600030101010101" pitchFamily="2" charset="-122"/>
              </a:rPr>
              <a:t>ot</a:t>
            </a:r>
            <a:r>
              <a:rPr lang="en-US" sz="1100" dirty="0">
                <a:latin typeface="Segoe UI" panose="020B0502040204020203" pitchFamily="34" charset="0"/>
                <a:ea typeface="等线" panose="02010600030101010101" pitchFamily="2" charset="-122"/>
              </a:rPr>
              <a:t> are </a:t>
            </a:r>
            <a:r>
              <a:rPr lang="en-US" sz="1100" dirty="0" err="1">
                <a:latin typeface="Segoe UI" panose="020B0502040204020203" pitchFamily="34" charset="0"/>
                <a:ea typeface="等线" panose="02010600030101010101" pitchFamily="2" charset="-122"/>
              </a:rPr>
              <a:t>samilar</a:t>
            </a:r>
            <a:r>
              <a:rPr lang="en-US" sz="1100" dirty="0">
                <a:latin typeface="Segoe UI" panose="020B0502040204020203" pitchFamily="34" charset="0"/>
                <a:ea typeface="等线" panose="02010600030101010101" pitchFamily="2" charset="-122"/>
              </a:rPr>
              <a:t> to ft</a:t>
            </a:r>
            <a:endParaRPr lang="en-DE" sz="1100" dirty="0">
              <a:latin typeface="Segoe UI" panose="020B0502040204020203" pitchFamily="34" charset="0"/>
              <a:ea typeface="等线" panose="02010600030101010101" pitchFamily="2" charset="-122"/>
            </a:endParaRPr>
          </a:p>
        </p:txBody>
      </p:sp>
    </p:spTree>
    <p:extLst>
      <p:ext uri="{BB962C8B-B14F-4D97-AF65-F5344CB8AC3E}">
        <p14:creationId xmlns:p14="http://schemas.microsoft.com/office/powerpoint/2010/main" val="766817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E791C-74D0-9E6E-D29A-58FDFDCBE9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3DA98B-EC41-8D13-6EB9-0C0B173022EA}"/>
              </a:ext>
            </a:extLst>
          </p:cNvPr>
          <p:cNvSpPr>
            <a:spLocks noGrp="1"/>
          </p:cNvSpPr>
          <p:nvPr>
            <p:ph type="title"/>
          </p:nvPr>
        </p:nvSpPr>
        <p:spPr>
          <a:xfrm>
            <a:off x="0" y="16778"/>
            <a:ext cx="8172400" cy="1069514"/>
          </a:xfrm>
        </p:spPr>
        <p:txBody>
          <a:bodyPr/>
          <a:lstStyle/>
          <a:p>
            <a:pPr algn="ctr"/>
            <a:r>
              <a:rPr lang="en-US" altLang="ko-KR" sz="2000" b="1" dirty="0">
                <a:solidFill>
                  <a:schemeClr val="tx1">
                    <a:lumMod val="75000"/>
                    <a:lumOff val="25000"/>
                  </a:schemeClr>
                </a:solidFill>
                <a:latin typeface="Segoe UI" panose="020B0502040204020203" pitchFamily="34" charset="0"/>
                <a:ea typeface="等线" panose="02010600030101010101" pitchFamily="2" charset="-122"/>
              </a:rPr>
              <a:t>LSTM Trained with NLTK Review Data</a:t>
            </a:r>
            <a:br>
              <a:rPr lang="en-US" altLang="ko-KR" sz="2000" b="1" dirty="0">
                <a:solidFill>
                  <a:schemeClr val="tx1">
                    <a:lumMod val="75000"/>
                    <a:lumOff val="25000"/>
                  </a:schemeClr>
                </a:solidFill>
                <a:latin typeface="Segoe UI" panose="020B0502040204020203" pitchFamily="34" charset="0"/>
                <a:ea typeface="等线" panose="02010600030101010101" pitchFamily="2" charset="-122"/>
              </a:rPr>
            </a:br>
            <a:endParaRPr lang="ko-KR" altLang="en-US" sz="2000" dirty="0">
              <a:latin typeface="Segoe UI" panose="020B0502040204020203" pitchFamily="34" charset="0"/>
            </a:endParaRPr>
          </a:p>
        </p:txBody>
      </p:sp>
      <p:pic>
        <p:nvPicPr>
          <p:cNvPr id="3" name="图片 2">
            <a:extLst>
              <a:ext uri="{FF2B5EF4-FFF2-40B4-BE49-F238E27FC236}">
                <a16:creationId xmlns:a16="http://schemas.microsoft.com/office/drawing/2014/main" id="{E03DD682-2660-E712-2F7B-33225777E4FA}"/>
              </a:ext>
            </a:extLst>
          </p:cNvPr>
          <p:cNvPicPr>
            <a:picLocks noChangeAspect="1"/>
          </p:cNvPicPr>
          <p:nvPr/>
        </p:nvPicPr>
        <p:blipFill>
          <a:blip r:embed="rId2"/>
          <a:stretch>
            <a:fillRect/>
          </a:stretch>
        </p:blipFill>
        <p:spPr>
          <a:xfrm>
            <a:off x="391878" y="1623140"/>
            <a:ext cx="3854844" cy="2041161"/>
          </a:xfrm>
          <a:prstGeom prst="rect">
            <a:avLst/>
          </a:prstGeom>
        </p:spPr>
      </p:pic>
      <p:pic>
        <p:nvPicPr>
          <p:cNvPr id="6" name="图片 5">
            <a:extLst>
              <a:ext uri="{FF2B5EF4-FFF2-40B4-BE49-F238E27FC236}">
                <a16:creationId xmlns:a16="http://schemas.microsoft.com/office/drawing/2014/main" id="{DC90B300-3793-C431-5583-A7F258FD0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024917"/>
            <a:ext cx="8244408" cy="2572435"/>
          </a:xfrm>
          <a:prstGeom prst="rect">
            <a:avLst/>
          </a:prstGeom>
        </p:spPr>
      </p:pic>
      <p:pic>
        <p:nvPicPr>
          <p:cNvPr id="8" name="图片 7">
            <a:extLst>
              <a:ext uri="{FF2B5EF4-FFF2-40B4-BE49-F238E27FC236}">
                <a16:creationId xmlns:a16="http://schemas.microsoft.com/office/drawing/2014/main" id="{172075CF-7E36-C21A-331F-03C4762306F5}"/>
              </a:ext>
            </a:extLst>
          </p:cNvPr>
          <p:cNvPicPr>
            <a:picLocks noChangeAspect="1"/>
          </p:cNvPicPr>
          <p:nvPr/>
        </p:nvPicPr>
        <p:blipFill>
          <a:blip r:embed="rId4"/>
          <a:stretch>
            <a:fillRect/>
          </a:stretch>
        </p:blipFill>
        <p:spPr>
          <a:xfrm>
            <a:off x="5004048" y="2130842"/>
            <a:ext cx="4043713" cy="1082134"/>
          </a:xfrm>
          <a:prstGeom prst="rect">
            <a:avLst/>
          </a:prstGeom>
        </p:spPr>
      </p:pic>
      <p:pic>
        <p:nvPicPr>
          <p:cNvPr id="11" name="图片 10">
            <a:extLst>
              <a:ext uri="{FF2B5EF4-FFF2-40B4-BE49-F238E27FC236}">
                <a16:creationId xmlns:a16="http://schemas.microsoft.com/office/drawing/2014/main" id="{783920E1-21D8-8425-B721-CB29BCF18CF1}"/>
              </a:ext>
            </a:extLst>
          </p:cNvPr>
          <p:cNvPicPr>
            <a:picLocks noChangeAspect="1"/>
          </p:cNvPicPr>
          <p:nvPr/>
        </p:nvPicPr>
        <p:blipFill>
          <a:blip r:embed="rId5"/>
          <a:stretch>
            <a:fillRect/>
          </a:stretch>
        </p:blipFill>
        <p:spPr>
          <a:xfrm>
            <a:off x="5083071" y="1158965"/>
            <a:ext cx="2225233" cy="685859"/>
          </a:xfrm>
          <a:prstGeom prst="rect">
            <a:avLst/>
          </a:prstGeom>
        </p:spPr>
      </p:pic>
      <p:sp>
        <p:nvSpPr>
          <p:cNvPr id="12" name="文本框 11">
            <a:extLst>
              <a:ext uri="{FF2B5EF4-FFF2-40B4-BE49-F238E27FC236}">
                <a16:creationId xmlns:a16="http://schemas.microsoft.com/office/drawing/2014/main" id="{124DB528-CF8A-B587-CB50-73826F05C4F8}"/>
              </a:ext>
            </a:extLst>
          </p:cNvPr>
          <p:cNvSpPr txBox="1"/>
          <p:nvPr/>
        </p:nvSpPr>
        <p:spPr>
          <a:xfrm>
            <a:off x="5004048" y="1825079"/>
            <a:ext cx="3854844" cy="307777"/>
          </a:xfrm>
          <a:prstGeom prst="rect">
            <a:avLst/>
          </a:prstGeom>
          <a:noFill/>
        </p:spPr>
        <p:txBody>
          <a:bodyPr wrap="square" rtlCol="0">
            <a:spAutoFit/>
          </a:bodyPr>
          <a:lstStyle/>
          <a:p>
            <a:r>
              <a:rPr lang="en-US" sz="1400" dirty="0">
                <a:latin typeface="Segoe UI" panose="020B0502040204020203" pitchFamily="34" charset="0"/>
                <a:ea typeface="等线" panose="02010600030101010101" pitchFamily="2" charset="-122"/>
              </a:rPr>
              <a:t>LSTM Param= (64*(64+50)+64)*4 =29440</a:t>
            </a:r>
            <a:endParaRPr lang="en-DE" sz="1400" dirty="0">
              <a:latin typeface="Segoe UI" panose="020B0502040204020203" pitchFamily="34" charset="0"/>
              <a:ea typeface="等线" panose="02010600030101010101" pitchFamily="2" charset="-122"/>
            </a:endParaRPr>
          </a:p>
        </p:txBody>
      </p:sp>
      <p:sp>
        <p:nvSpPr>
          <p:cNvPr id="15" name="文本框 14">
            <a:extLst>
              <a:ext uri="{FF2B5EF4-FFF2-40B4-BE49-F238E27FC236}">
                <a16:creationId xmlns:a16="http://schemas.microsoft.com/office/drawing/2014/main" id="{047DAFB8-DBED-31DA-CF54-81BEAD6E2A7F}"/>
              </a:ext>
            </a:extLst>
          </p:cNvPr>
          <p:cNvSpPr txBox="1"/>
          <p:nvPr/>
        </p:nvSpPr>
        <p:spPr>
          <a:xfrm>
            <a:off x="467544" y="6551766"/>
            <a:ext cx="4642100" cy="261610"/>
          </a:xfrm>
          <a:prstGeom prst="rect">
            <a:avLst/>
          </a:prstGeom>
          <a:noFill/>
        </p:spPr>
        <p:txBody>
          <a:bodyPr wrap="square" rtlCol="0">
            <a:spAutoFit/>
          </a:bodyPr>
          <a:lstStyle/>
          <a:p>
            <a:r>
              <a:rPr lang="en-US" sz="1050" dirty="0">
                <a:latin typeface="Segoe UI" panose="020B0502040204020203" pitchFamily="34" charset="0"/>
                <a:ea typeface="等线" panose="02010600030101010101" pitchFamily="2" charset="-122"/>
              </a:rPr>
              <a:t>Source:</a:t>
            </a:r>
            <a:r>
              <a:rPr lang="nb-NO" sz="1050" dirty="0">
                <a:latin typeface="Segoe UI" panose="020B0502040204020203" pitchFamily="34" charset="0"/>
                <a:ea typeface="等线" panose="02010600030101010101" pitchFamily="2" charset="-122"/>
              </a:rPr>
              <a:t> C:/Users/zhang/rnn_tsf/rnn_nltk_simplifiedVersion_last.py</a:t>
            </a:r>
            <a:endParaRPr lang="en-DE" sz="1050" dirty="0">
              <a:latin typeface="Segoe UI" panose="020B0502040204020203" pitchFamily="34" charset="0"/>
              <a:ea typeface="等线" panose="02010600030101010101" pitchFamily="2" charset="-122"/>
            </a:endParaRPr>
          </a:p>
        </p:txBody>
      </p:sp>
      <p:pic>
        <p:nvPicPr>
          <p:cNvPr id="17" name="图片 16">
            <a:extLst>
              <a:ext uri="{FF2B5EF4-FFF2-40B4-BE49-F238E27FC236}">
                <a16:creationId xmlns:a16="http://schemas.microsoft.com/office/drawing/2014/main" id="{BBCA0A5E-21DC-3D14-7012-898E40425B0B}"/>
              </a:ext>
            </a:extLst>
          </p:cNvPr>
          <p:cNvPicPr>
            <a:picLocks noChangeAspect="1"/>
          </p:cNvPicPr>
          <p:nvPr/>
        </p:nvPicPr>
        <p:blipFill>
          <a:blip r:embed="rId6"/>
          <a:stretch>
            <a:fillRect/>
          </a:stretch>
        </p:blipFill>
        <p:spPr>
          <a:xfrm>
            <a:off x="4894568" y="3286853"/>
            <a:ext cx="1333616" cy="358171"/>
          </a:xfrm>
          <a:prstGeom prst="rect">
            <a:avLst/>
          </a:prstGeom>
        </p:spPr>
      </p:pic>
      <p:pic>
        <p:nvPicPr>
          <p:cNvPr id="19" name="图片 18">
            <a:extLst>
              <a:ext uri="{FF2B5EF4-FFF2-40B4-BE49-F238E27FC236}">
                <a16:creationId xmlns:a16="http://schemas.microsoft.com/office/drawing/2014/main" id="{B8B1ECF3-1CCB-F249-2EDE-9AB1BCC26025}"/>
              </a:ext>
            </a:extLst>
          </p:cNvPr>
          <p:cNvPicPr>
            <a:picLocks noChangeAspect="1"/>
          </p:cNvPicPr>
          <p:nvPr/>
        </p:nvPicPr>
        <p:blipFill>
          <a:blip r:embed="rId7"/>
          <a:stretch>
            <a:fillRect/>
          </a:stretch>
        </p:blipFill>
        <p:spPr>
          <a:xfrm>
            <a:off x="6337664" y="3302094"/>
            <a:ext cx="2734823" cy="342930"/>
          </a:xfrm>
          <a:prstGeom prst="rect">
            <a:avLst/>
          </a:prstGeom>
        </p:spPr>
      </p:pic>
      <p:sp>
        <p:nvSpPr>
          <p:cNvPr id="20" name="文本框 19">
            <a:extLst>
              <a:ext uri="{FF2B5EF4-FFF2-40B4-BE49-F238E27FC236}">
                <a16:creationId xmlns:a16="http://schemas.microsoft.com/office/drawing/2014/main" id="{3F379400-AC62-F77A-7463-8925B8D33A9A}"/>
              </a:ext>
            </a:extLst>
          </p:cNvPr>
          <p:cNvSpPr txBox="1"/>
          <p:nvPr/>
        </p:nvSpPr>
        <p:spPr>
          <a:xfrm>
            <a:off x="5122912" y="3687415"/>
            <a:ext cx="3625552" cy="461665"/>
          </a:xfrm>
          <a:prstGeom prst="rect">
            <a:avLst/>
          </a:prstGeom>
          <a:noFill/>
        </p:spPr>
        <p:txBody>
          <a:bodyPr wrap="square" rtlCol="0">
            <a:spAutoFit/>
          </a:bodyPr>
          <a:lstStyle/>
          <a:p>
            <a:r>
              <a:rPr lang="en-US" sz="1200" dirty="0">
                <a:latin typeface="Segoe UI" panose="020B0502040204020203" pitchFamily="34" charset="0"/>
                <a:ea typeface="等线" panose="02010600030101010101" pitchFamily="2" charset="-122"/>
              </a:rPr>
              <a:t>2</a:t>
            </a:r>
            <a:r>
              <a:rPr lang="en-US" sz="1200" baseline="30000" dirty="0">
                <a:latin typeface="Segoe UI" panose="020B0502040204020203" pitchFamily="34" charset="0"/>
                <a:ea typeface="等线" panose="02010600030101010101" pitchFamily="2" charset="-122"/>
              </a:rPr>
              <a:t>nd</a:t>
            </a:r>
            <a:r>
              <a:rPr lang="en-US" sz="1200" dirty="0">
                <a:latin typeface="Segoe UI" panose="020B0502040204020203" pitchFamily="34" charset="0"/>
                <a:ea typeface="等线" panose="02010600030101010101" pitchFamily="2" charset="-122"/>
              </a:rPr>
              <a:t> Validation accuracy is better because predict-ion is converted to 0 or 1.</a:t>
            </a:r>
            <a:endParaRPr lang="en-DE" sz="1200" dirty="0">
              <a:latin typeface="Segoe UI" panose="020B0502040204020203" pitchFamily="34" charset="0"/>
              <a:ea typeface="等线" panose="02010600030101010101" pitchFamily="2" charset="-122"/>
            </a:endParaRPr>
          </a:p>
        </p:txBody>
      </p:sp>
      <p:sp>
        <p:nvSpPr>
          <p:cNvPr id="5" name="文本框 4">
            <a:extLst>
              <a:ext uri="{FF2B5EF4-FFF2-40B4-BE49-F238E27FC236}">
                <a16:creationId xmlns:a16="http://schemas.microsoft.com/office/drawing/2014/main" id="{75A2AA79-1A26-4D05-33F4-BF7C6FDD9B86}"/>
              </a:ext>
            </a:extLst>
          </p:cNvPr>
          <p:cNvSpPr txBox="1"/>
          <p:nvPr/>
        </p:nvSpPr>
        <p:spPr>
          <a:xfrm>
            <a:off x="323528" y="1135777"/>
            <a:ext cx="4572000" cy="461665"/>
          </a:xfrm>
          <a:prstGeom prst="rect">
            <a:avLst/>
          </a:prstGeom>
          <a:noFill/>
        </p:spPr>
        <p:txBody>
          <a:bodyPr wrap="square">
            <a:spAutoFit/>
          </a:bodyPr>
          <a:lstStyle/>
          <a:p>
            <a:r>
              <a:rPr lang="en-US" sz="1200" dirty="0">
                <a:latin typeface="Segoe UI" panose="020B0502040204020203" pitchFamily="34" charset="0"/>
                <a:ea typeface="等线" panose="02010600030101010101" pitchFamily="2" charset="-122"/>
                <a:cs typeface="Arial" panose="020B0604020202020204" pitchFamily="34" charset="0"/>
              </a:rPr>
              <a:t>Data: </a:t>
            </a:r>
            <a:r>
              <a:rPr lang="en-DE" sz="1200" dirty="0">
                <a:latin typeface="Segoe UI" panose="020B0502040204020203" pitchFamily="34" charset="0"/>
                <a:ea typeface="等线" panose="02010600030101010101" pitchFamily="2" charset="-122"/>
                <a:cs typeface="Arial" panose="020B0604020202020204" pitchFamily="34" charset="0"/>
                <a:hlinkClick r:id="rId8"/>
              </a:rPr>
              <a:t>https://www.kaggle.com/datasets/pranayprasad/aclimdb</a:t>
            </a:r>
            <a:endParaRPr lang="en-US" sz="1200" dirty="0">
              <a:latin typeface="Segoe UI" panose="020B0502040204020203" pitchFamily="34" charset="0"/>
              <a:ea typeface="等线" panose="02010600030101010101" pitchFamily="2" charset="-122"/>
              <a:cs typeface="Arial" panose="020B0604020202020204" pitchFamily="34" charset="0"/>
            </a:endParaRPr>
          </a:p>
          <a:p>
            <a:r>
              <a:rPr lang="en-US" sz="1200" dirty="0">
                <a:latin typeface="Segoe UI" panose="020B0502040204020203" pitchFamily="34" charset="0"/>
                <a:ea typeface="等线" panose="02010600030101010101" pitchFamily="2" charset="-122"/>
                <a:cs typeface="Arial" panose="020B0604020202020204" pitchFamily="34" charset="0"/>
              </a:rPr>
              <a:t>20000 Train 5000 Validation 50% positive</a:t>
            </a:r>
            <a:endParaRPr lang="en-DE" sz="1200" dirty="0">
              <a:latin typeface="Segoe UI" panose="020B0502040204020203" pitchFamily="34" charset="0"/>
              <a:ea typeface="等线" panose="02010600030101010101" pitchFamily="2" charset="-122"/>
              <a:cs typeface="Arial" panose="020B0604020202020204" pitchFamily="34" charset="0"/>
            </a:endParaRPr>
          </a:p>
        </p:txBody>
      </p:sp>
      <p:sp>
        <p:nvSpPr>
          <p:cNvPr id="9" name="文本框 8">
            <a:extLst>
              <a:ext uri="{FF2B5EF4-FFF2-40B4-BE49-F238E27FC236}">
                <a16:creationId xmlns:a16="http://schemas.microsoft.com/office/drawing/2014/main" id="{470B227A-4BF3-A84A-A0CE-363C2C6A3748}"/>
              </a:ext>
            </a:extLst>
          </p:cNvPr>
          <p:cNvSpPr txBox="1"/>
          <p:nvPr/>
        </p:nvSpPr>
        <p:spPr>
          <a:xfrm>
            <a:off x="391878" y="3697287"/>
            <a:ext cx="5257564" cy="307777"/>
          </a:xfrm>
          <a:prstGeom prst="rect">
            <a:avLst/>
          </a:prstGeom>
          <a:noFill/>
        </p:spPr>
        <p:txBody>
          <a:bodyPr wrap="square">
            <a:spAutoFit/>
          </a:bodyPr>
          <a:lstStyle/>
          <a:p>
            <a:r>
              <a:rPr lang="en-US" sz="1400" dirty="0">
                <a:latin typeface="Segoe UI" panose="020B0502040204020203" pitchFamily="34" charset="0"/>
                <a:ea typeface="等线" panose="02010600030101010101" pitchFamily="2" charset="-122"/>
                <a:cs typeface="Arial" panose="020B0604020202020204" pitchFamily="34" charset="0"/>
              </a:rPr>
              <a:t>Loss: </a:t>
            </a:r>
            <a:r>
              <a:rPr lang="en-DE" sz="1400" dirty="0" err="1">
                <a:latin typeface="Segoe UI" panose="020B0502040204020203" pitchFamily="34" charset="0"/>
                <a:ea typeface="等线" panose="02010600030101010101" pitchFamily="2" charset="-122"/>
                <a:cs typeface="Arial" panose="020B0604020202020204" pitchFamily="34" charset="0"/>
              </a:rPr>
              <a:t>BinaryCrossentropy</a:t>
            </a:r>
            <a:r>
              <a:rPr lang="en-US" sz="1400" dirty="0">
                <a:latin typeface="Segoe UI" panose="020B0502040204020203" pitchFamily="34" charset="0"/>
                <a:ea typeface="等线" panose="02010600030101010101" pitchFamily="2" charset="-122"/>
                <a:cs typeface="Arial" panose="020B0604020202020204" pitchFamily="34" charset="0"/>
              </a:rPr>
              <a:t> </a:t>
            </a:r>
            <a:r>
              <a:rPr lang="en-US" sz="1400" dirty="0" err="1">
                <a:latin typeface="Segoe UI" panose="020B0502040204020203" pitchFamily="34" charset="0"/>
                <a:ea typeface="等线" panose="02010600030101010101" pitchFamily="2" charset="-122"/>
                <a:cs typeface="Arial" panose="020B0604020202020204" pitchFamily="34" charset="0"/>
              </a:rPr>
              <a:t>optimizers:Adam</a:t>
            </a:r>
            <a:endParaRPr lang="en-DE" sz="1400" dirty="0">
              <a:latin typeface="Segoe UI" panose="020B0502040204020203" pitchFamily="34" charset="0"/>
              <a:ea typeface="等线" panose="02010600030101010101" pitchFamily="2" charset="-122"/>
              <a:cs typeface="Arial" panose="020B0604020202020204" pitchFamily="34" charset="0"/>
            </a:endParaRPr>
          </a:p>
        </p:txBody>
      </p:sp>
      <p:sp>
        <p:nvSpPr>
          <p:cNvPr id="13" name="文本框 12">
            <a:extLst>
              <a:ext uri="{FF2B5EF4-FFF2-40B4-BE49-F238E27FC236}">
                <a16:creationId xmlns:a16="http://schemas.microsoft.com/office/drawing/2014/main" id="{FF73ABBB-28AD-75A7-BEFA-F2B50881D03B}"/>
              </a:ext>
            </a:extLst>
          </p:cNvPr>
          <p:cNvSpPr txBox="1"/>
          <p:nvPr/>
        </p:nvSpPr>
        <p:spPr>
          <a:xfrm>
            <a:off x="5964040" y="6464369"/>
            <a:ext cx="2568400" cy="276999"/>
          </a:xfrm>
          <a:prstGeom prst="rect">
            <a:avLst/>
          </a:prstGeom>
          <a:noFill/>
        </p:spPr>
        <p:txBody>
          <a:bodyPr wrap="square">
            <a:spAutoFit/>
          </a:bodyPr>
          <a:lstStyle/>
          <a:p>
            <a:r>
              <a:rPr lang="en-DE" sz="1200" dirty="0">
                <a:latin typeface="Segoe UI" panose="020B0502040204020203" pitchFamily="34" charset="0"/>
                <a:ea typeface="等线" panose="02010600030101010101" pitchFamily="2" charset="-122"/>
                <a:cs typeface="Arial" panose="020B0604020202020204" pitchFamily="34" charset="0"/>
              </a:rPr>
              <a:t>Evaluated every 200 </a:t>
            </a:r>
            <a:r>
              <a:rPr lang="en-DE" sz="1100" dirty="0">
                <a:latin typeface="Segoe UI" panose="020B0502040204020203" pitchFamily="34" charset="0"/>
                <a:ea typeface="等线" panose="02010600030101010101" pitchFamily="2" charset="-122"/>
                <a:cs typeface="Arial" panose="020B0604020202020204" pitchFamily="34" charset="0"/>
              </a:rPr>
              <a:t>iterations</a:t>
            </a:r>
          </a:p>
        </p:txBody>
      </p:sp>
    </p:spTree>
    <p:extLst>
      <p:ext uri="{BB962C8B-B14F-4D97-AF65-F5344CB8AC3E}">
        <p14:creationId xmlns:p14="http://schemas.microsoft.com/office/powerpoint/2010/main" val="285151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1A92-8028-90C2-D59F-3481301987F3}"/>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8EF69723-5790-A28B-9786-9DB4EAD91CA5}"/>
              </a:ext>
            </a:extLst>
          </p:cNvPr>
          <p:cNvSpPr>
            <a:spLocks noGrp="1"/>
          </p:cNvSpPr>
          <p:nvPr>
            <p:ph type="title"/>
          </p:nvPr>
        </p:nvSpPr>
        <p:spPr/>
        <p:txBody>
          <a:bodyPr/>
          <a:lstStyle/>
          <a:p>
            <a:pPr algn="ctr"/>
            <a:r>
              <a:rPr lang="en-US" sz="2800" dirty="0">
                <a:latin typeface="Segoe UI" panose="020B0502040204020203" pitchFamily="34" charset="0"/>
                <a:ea typeface="等线" panose="02010600030101010101" pitchFamily="2" charset="-122"/>
              </a:rPr>
              <a:t>Build a Transformer</a:t>
            </a:r>
            <a:endParaRPr lang="en-DE" sz="2800" dirty="0">
              <a:latin typeface="Segoe UI" panose="020B0502040204020203" pitchFamily="34" charset="0"/>
              <a:ea typeface="等线" panose="02010600030101010101" pitchFamily="2" charset="-122"/>
            </a:endParaRPr>
          </a:p>
        </p:txBody>
      </p:sp>
      <p:sp>
        <p:nvSpPr>
          <p:cNvPr id="11" name="内容占位符 10">
            <a:extLst>
              <a:ext uri="{FF2B5EF4-FFF2-40B4-BE49-F238E27FC236}">
                <a16:creationId xmlns:a16="http://schemas.microsoft.com/office/drawing/2014/main" id="{0F615813-F8AE-556B-2691-115731D6793B}"/>
              </a:ext>
            </a:extLst>
          </p:cNvPr>
          <p:cNvSpPr>
            <a:spLocks noGrp="1"/>
          </p:cNvSpPr>
          <p:nvPr>
            <p:ph idx="10"/>
          </p:nvPr>
        </p:nvSpPr>
        <p:spPr>
          <a:xfrm>
            <a:off x="269478" y="1196752"/>
            <a:ext cx="8457200" cy="360040"/>
          </a:xfrm>
        </p:spPr>
        <p:txBody>
          <a:bodyPr/>
          <a:lstStyle/>
          <a:p>
            <a:r>
              <a:rPr lang="en-US" sz="1300" dirty="0">
                <a:latin typeface="Segoe UI" panose="020B0502040204020203" pitchFamily="34" charset="0"/>
                <a:ea typeface="等线" panose="02010600030101010101" pitchFamily="2" charset="-122"/>
              </a:rPr>
              <a:t>The output of a multi-head-attention is the concatenation of the output of multiple single-attention outputs. </a:t>
            </a:r>
            <a:endParaRPr lang="en-DE" sz="1300" dirty="0">
              <a:latin typeface="Segoe UI" panose="020B0502040204020203" pitchFamily="34" charset="0"/>
              <a:ea typeface="等线" panose="02010600030101010101" pitchFamily="2" charset="-122"/>
            </a:endParaRPr>
          </a:p>
        </p:txBody>
      </p:sp>
      <p:pic>
        <p:nvPicPr>
          <p:cNvPr id="26" name="图片 25">
            <a:extLst>
              <a:ext uri="{FF2B5EF4-FFF2-40B4-BE49-F238E27FC236}">
                <a16:creationId xmlns:a16="http://schemas.microsoft.com/office/drawing/2014/main" id="{08D9C18F-94A3-D531-6B37-427091E831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628800"/>
            <a:ext cx="3312367" cy="1921721"/>
          </a:xfrm>
          <a:prstGeom prst="rect">
            <a:avLst/>
          </a:prstGeom>
        </p:spPr>
      </p:pic>
      <p:pic>
        <p:nvPicPr>
          <p:cNvPr id="3" name="图片 2">
            <a:extLst>
              <a:ext uri="{FF2B5EF4-FFF2-40B4-BE49-F238E27FC236}">
                <a16:creationId xmlns:a16="http://schemas.microsoft.com/office/drawing/2014/main" id="{9AE2E933-348D-1908-B6AA-1ADE6A581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9452" y="1484784"/>
            <a:ext cx="4577226" cy="2065737"/>
          </a:xfrm>
          <a:prstGeom prst="rect">
            <a:avLst/>
          </a:prstGeom>
        </p:spPr>
      </p:pic>
      <p:pic>
        <p:nvPicPr>
          <p:cNvPr id="6" name="图片 5">
            <a:extLst>
              <a:ext uri="{FF2B5EF4-FFF2-40B4-BE49-F238E27FC236}">
                <a16:creationId xmlns:a16="http://schemas.microsoft.com/office/drawing/2014/main" id="{0EF53489-02B5-1D64-B9B5-4D08A2F60F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421" y="3933123"/>
            <a:ext cx="3858031" cy="2182595"/>
          </a:xfrm>
          <a:prstGeom prst="rect">
            <a:avLst/>
          </a:prstGeom>
        </p:spPr>
      </p:pic>
      <p:pic>
        <p:nvPicPr>
          <p:cNvPr id="8" name="图片 7">
            <a:extLst>
              <a:ext uri="{FF2B5EF4-FFF2-40B4-BE49-F238E27FC236}">
                <a16:creationId xmlns:a16="http://schemas.microsoft.com/office/drawing/2014/main" id="{F5A3FF73-C8EA-014A-023B-F566E27B2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4996" y="3924503"/>
            <a:ext cx="4149452" cy="2312809"/>
          </a:xfrm>
          <a:prstGeom prst="rect">
            <a:avLst/>
          </a:prstGeom>
        </p:spPr>
      </p:pic>
      <p:sp>
        <p:nvSpPr>
          <p:cNvPr id="10" name="箭头: 右 9">
            <a:extLst>
              <a:ext uri="{FF2B5EF4-FFF2-40B4-BE49-F238E27FC236}">
                <a16:creationId xmlns:a16="http://schemas.microsoft.com/office/drawing/2014/main" id="{E605009C-3717-BF5B-255C-05A07B13C7A6}"/>
              </a:ext>
            </a:extLst>
          </p:cNvPr>
          <p:cNvSpPr/>
          <p:nvPr/>
        </p:nvSpPr>
        <p:spPr>
          <a:xfrm>
            <a:off x="3923927" y="2420888"/>
            <a:ext cx="216025"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箭头: 右 11">
            <a:extLst>
              <a:ext uri="{FF2B5EF4-FFF2-40B4-BE49-F238E27FC236}">
                <a16:creationId xmlns:a16="http://schemas.microsoft.com/office/drawing/2014/main" id="{5D467CF3-4CD1-F7B3-59CD-874933E3CF18}"/>
              </a:ext>
            </a:extLst>
          </p:cNvPr>
          <p:cNvSpPr/>
          <p:nvPr/>
        </p:nvSpPr>
        <p:spPr>
          <a:xfrm>
            <a:off x="4187898" y="5080907"/>
            <a:ext cx="216025" cy="720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内容占位符 8">
            <a:extLst>
              <a:ext uri="{FF2B5EF4-FFF2-40B4-BE49-F238E27FC236}">
                <a16:creationId xmlns:a16="http://schemas.microsoft.com/office/drawing/2014/main" id="{FC689D43-0524-0F63-4820-676F1A526ADF}"/>
              </a:ext>
            </a:extLst>
          </p:cNvPr>
          <p:cNvSpPr txBox="1">
            <a:spLocks/>
          </p:cNvSpPr>
          <p:nvPr/>
        </p:nvSpPr>
        <p:spPr>
          <a:xfrm>
            <a:off x="251520" y="6208712"/>
            <a:ext cx="5328592"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tx1">
                    <a:lumMod val="75000"/>
                    <a:lumOff val="25000"/>
                  </a:schemeClr>
                </a:solidFill>
                <a:latin typeface="Arial"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latin typeface="Segoe UI" panose="020B0502040204020203" pitchFamily="34" charset="0"/>
                <a:ea typeface="等线" panose="02010600030101010101" pitchFamily="2" charset="-122"/>
              </a:rPr>
              <a:t>Source [1] </a:t>
            </a:r>
            <a:r>
              <a:rPr lang="en-US" sz="1000" dirty="0">
                <a:latin typeface="Segoe UI" panose="020B0502040204020203" pitchFamily="34" charset="0"/>
                <a:ea typeface="等线" panose="02010600030101010101" pitchFamily="2" charset="-122"/>
                <a:hlinkClick r:id="rId6"/>
              </a:rPr>
              <a:t>https://space.bilibili.com/1369507485/channel/collectiondetail?sid=788485</a:t>
            </a:r>
            <a:endParaRPr lang="en-US" sz="1000" dirty="0">
              <a:latin typeface="Segoe UI" panose="020B0502040204020203" pitchFamily="34" charset="0"/>
              <a:ea typeface="等线" panose="02010600030101010101" pitchFamily="2" charset="-122"/>
            </a:endParaRPr>
          </a:p>
          <a:p>
            <a:r>
              <a:rPr lang="en-US" sz="1000" dirty="0">
                <a:latin typeface="Segoe UI" panose="020B0502040204020203" pitchFamily="34" charset="0"/>
                <a:ea typeface="等线" panose="02010600030101010101" pitchFamily="2" charset="-122"/>
              </a:rPr>
              <a:t>             [2]</a:t>
            </a:r>
            <a:r>
              <a:rPr lang="de-AT" sz="1000" b="0" i="0" dirty="0">
                <a:solidFill>
                  <a:srgbClr val="0D0D0D"/>
                </a:solidFill>
                <a:effectLst/>
                <a:latin typeface="Segoe UI" panose="020B0502040204020203" pitchFamily="34" charset="0"/>
                <a:ea typeface="等线" panose="02010600030101010101" pitchFamily="2" charset="-122"/>
              </a:rPr>
              <a:t> </a:t>
            </a:r>
            <a:r>
              <a:rPr lang="de-AT" sz="1000" b="0" i="0" dirty="0" err="1">
                <a:solidFill>
                  <a:srgbClr val="0D0D0D"/>
                </a:solidFill>
                <a:effectLst/>
                <a:latin typeface="Segoe UI" panose="020B0502040204020203" pitchFamily="34" charset="0"/>
                <a:ea typeface="等线" panose="02010600030101010101" pitchFamily="2" charset="-122"/>
              </a:rPr>
              <a:t>Vaswani</a:t>
            </a:r>
            <a:r>
              <a:rPr lang="en-US" sz="1000" dirty="0">
                <a:latin typeface="Segoe UI" panose="020B0502040204020203" pitchFamily="34" charset="0"/>
                <a:ea typeface="等线" panose="02010600030101010101" pitchFamily="2" charset="-122"/>
              </a:rPr>
              <a:t> et al. </a:t>
            </a:r>
            <a:r>
              <a:rPr lang="en-US" sz="1000" b="0" i="0" dirty="0">
                <a:solidFill>
                  <a:srgbClr val="0D0D0D"/>
                </a:solidFill>
                <a:effectLst/>
                <a:latin typeface="Segoe UI" panose="020B0502040204020203" pitchFamily="34" charset="0"/>
                <a:ea typeface="等线" panose="02010600030101010101" pitchFamily="2" charset="-122"/>
              </a:rPr>
              <a:t>Attention Is All You Need</a:t>
            </a:r>
            <a:r>
              <a:rPr lang="en-US" sz="1000" dirty="0">
                <a:latin typeface="Segoe UI" panose="020B0502040204020203" pitchFamily="34" charset="0"/>
                <a:ea typeface="等线" panose="02010600030101010101" pitchFamily="2" charset="-122"/>
              </a:rPr>
              <a:t>. I</a:t>
            </a:r>
            <a:r>
              <a:rPr lang="de-AT" sz="1000" b="0" i="0" dirty="0">
                <a:solidFill>
                  <a:srgbClr val="0D0D0D"/>
                </a:solidFill>
                <a:effectLst/>
                <a:latin typeface="Segoe UI" panose="020B0502040204020203" pitchFamily="34" charset="0"/>
                <a:ea typeface="等线" panose="02010600030101010101" pitchFamily="2" charset="-122"/>
              </a:rPr>
              <a:t>NIPS 2017</a:t>
            </a:r>
            <a:r>
              <a:rPr lang="en-US" sz="1000" dirty="0">
                <a:latin typeface="Segoe UI" panose="020B0502040204020203" pitchFamily="34" charset="0"/>
                <a:ea typeface="等线" panose="02010600030101010101" pitchFamily="2" charset="-122"/>
              </a:rPr>
              <a:t> </a:t>
            </a:r>
            <a:endParaRPr lang="en-DE" sz="1000" dirty="0">
              <a:latin typeface="Segoe UI" panose="020B0502040204020203" pitchFamily="34" charset="0"/>
              <a:ea typeface="等线" panose="02010600030101010101" pitchFamily="2" charset="-122"/>
            </a:endParaRPr>
          </a:p>
        </p:txBody>
      </p:sp>
    </p:spTree>
    <p:extLst>
      <p:ext uri="{BB962C8B-B14F-4D97-AF65-F5344CB8AC3E}">
        <p14:creationId xmlns:p14="http://schemas.microsoft.com/office/powerpoint/2010/main" val="1441303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51A92-8028-90C2-D59F-3481301987F3}"/>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8EF69723-5790-A28B-9786-9DB4EAD91CA5}"/>
              </a:ext>
            </a:extLst>
          </p:cNvPr>
          <p:cNvSpPr>
            <a:spLocks noGrp="1"/>
          </p:cNvSpPr>
          <p:nvPr>
            <p:ph type="title"/>
          </p:nvPr>
        </p:nvSpPr>
        <p:spPr/>
        <p:txBody>
          <a:bodyPr/>
          <a:lstStyle/>
          <a:p>
            <a:pPr algn="ctr"/>
            <a:r>
              <a:rPr lang="en-US" sz="2000" dirty="0">
                <a:latin typeface="Segoe UI" panose="020B0502040204020203" pitchFamily="34" charset="0"/>
                <a:ea typeface="等线" panose="02010600030101010101" pitchFamily="2" charset="-122"/>
              </a:rPr>
              <a:t>Transformer &amp; VIT (Vision Transformer)</a:t>
            </a:r>
            <a:endParaRPr lang="en-DE" sz="2000" dirty="0">
              <a:latin typeface="Segoe UI" panose="020B0502040204020203" pitchFamily="34" charset="0"/>
              <a:ea typeface="等线" panose="02010600030101010101" pitchFamily="2" charset="-122"/>
            </a:endParaRPr>
          </a:p>
        </p:txBody>
      </p:sp>
      <p:sp>
        <p:nvSpPr>
          <p:cNvPr id="9" name="内容占位符 8">
            <a:extLst>
              <a:ext uri="{FF2B5EF4-FFF2-40B4-BE49-F238E27FC236}">
                <a16:creationId xmlns:a16="http://schemas.microsoft.com/office/drawing/2014/main" id="{5DDD25A3-E125-74B4-E90B-EB787CFB7086}"/>
              </a:ext>
            </a:extLst>
          </p:cNvPr>
          <p:cNvSpPr>
            <a:spLocks noGrp="1"/>
          </p:cNvSpPr>
          <p:nvPr>
            <p:ph idx="1"/>
          </p:nvPr>
        </p:nvSpPr>
        <p:spPr>
          <a:xfrm>
            <a:off x="107504" y="6309387"/>
            <a:ext cx="8229600" cy="460648"/>
          </a:xfrm>
        </p:spPr>
        <p:txBody>
          <a:bodyPr/>
          <a:lstStyle/>
          <a:p>
            <a:r>
              <a:rPr lang="en-US" sz="1000" dirty="0">
                <a:latin typeface="Segoe UI" panose="020B0502040204020203" pitchFamily="34" charset="0"/>
                <a:ea typeface="等线" panose="02010600030101010101" pitchFamily="2" charset="-122"/>
              </a:rPr>
              <a:t>Source of picture </a:t>
            </a:r>
            <a:r>
              <a:rPr lang="en-US" sz="1000" dirty="0">
                <a:latin typeface="Segoe UI" panose="020B0502040204020203" pitchFamily="34" charset="0"/>
                <a:ea typeface="等线" panose="02010600030101010101" pitchFamily="2" charset="-122"/>
                <a:hlinkClick r:id="rId2"/>
              </a:rPr>
              <a:t>https://space.bilibili.com/1369507485/channel/collectiondetail?sid=788485</a:t>
            </a:r>
            <a:endParaRPr lang="en-US" sz="1000" dirty="0">
              <a:latin typeface="Segoe UI" panose="020B0502040204020203" pitchFamily="34" charset="0"/>
              <a:ea typeface="等线" panose="02010600030101010101" pitchFamily="2" charset="-122"/>
            </a:endParaRPr>
          </a:p>
          <a:p>
            <a:r>
              <a:rPr lang="en-US" sz="1000" dirty="0">
                <a:latin typeface="Segoe UI" panose="020B0502040204020203" pitchFamily="34" charset="0"/>
                <a:ea typeface="等线" panose="02010600030101010101" pitchFamily="2" charset="-122"/>
              </a:rPr>
              <a:t>[1]</a:t>
            </a:r>
            <a:r>
              <a:rPr lang="en-US" sz="1000" dirty="0" err="1">
                <a:latin typeface="Segoe UI" panose="020B0502040204020203" pitchFamily="34" charset="0"/>
                <a:ea typeface="等线" panose="02010600030101010101" pitchFamily="2" charset="-122"/>
              </a:rPr>
              <a:t>Dosovitskiy</a:t>
            </a:r>
            <a:r>
              <a:rPr lang="en-US" sz="1000" dirty="0">
                <a:latin typeface="Segoe UI" panose="020B0502040204020203" pitchFamily="34" charset="0"/>
                <a:ea typeface="等线" panose="02010600030101010101" pitchFamily="2" charset="-122"/>
              </a:rPr>
              <a:t> et al. An image is worth 16×16 words: transformers for image recognition </a:t>
            </a:r>
            <a:r>
              <a:rPr lang="en-US" sz="1000" dirty="0" err="1">
                <a:latin typeface="Segoe UI" panose="020B0502040204020203" pitchFamily="34" charset="0"/>
                <a:ea typeface="等线" panose="02010600030101010101" pitchFamily="2" charset="-122"/>
              </a:rPr>
              <a:t>atscale</a:t>
            </a:r>
            <a:r>
              <a:rPr lang="en-US" sz="1000" dirty="0">
                <a:latin typeface="Segoe UI" panose="020B0502040204020203" pitchFamily="34" charset="0"/>
                <a:ea typeface="等线" panose="02010600030101010101" pitchFamily="2" charset="-122"/>
              </a:rPr>
              <a:t>. In ICLR, 2021.</a:t>
            </a:r>
            <a:endParaRPr lang="en-DE" sz="1000" dirty="0">
              <a:latin typeface="Segoe UI" panose="020B0502040204020203" pitchFamily="34" charset="0"/>
              <a:ea typeface="等线" panose="02010600030101010101" pitchFamily="2" charset="-122"/>
            </a:endParaRPr>
          </a:p>
        </p:txBody>
      </p:sp>
      <p:pic>
        <p:nvPicPr>
          <p:cNvPr id="3" name="内容占位符 2">
            <a:extLst>
              <a:ext uri="{FF2B5EF4-FFF2-40B4-BE49-F238E27FC236}">
                <a16:creationId xmlns:a16="http://schemas.microsoft.com/office/drawing/2014/main" id="{2B85609D-0504-AB00-5169-25A3CEEB74BE}"/>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107504" y="1099392"/>
            <a:ext cx="3506847" cy="1877321"/>
          </a:xfrm>
        </p:spPr>
      </p:pic>
      <p:pic>
        <p:nvPicPr>
          <p:cNvPr id="12" name="图片 11">
            <a:extLst>
              <a:ext uri="{FF2B5EF4-FFF2-40B4-BE49-F238E27FC236}">
                <a16:creationId xmlns:a16="http://schemas.microsoft.com/office/drawing/2014/main" id="{46A2DCBE-D23B-7682-844C-64CF29863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1082" y="2837808"/>
            <a:ext cx="4995338" cy="3334327"/>
          </a:xfrm>
          <a:prstGeom prst="rect">
            <a:avLst/>
          </a:prstGeom>
        </p:spPr>
      </p:pic>
      <p:sp>
        <p:nvSpPr>
          <p:cNvPr id="15" name="文本框 14">
            <a:extLst>
              <a:ext uri="{FF2B5EF4-FFF2-40B4-BE49-F238E27FC236}">
                <a16:creationId xmlns:a16="http://schemas.microsoft.com/office/drawing/2014/main" id="{66ABF24E-FA66-ED66-909F-29AC2EEF5CC6}"/>
              </a:ext>
            </a:extLst>
          </p:cNvPr>
          <p:cNvSpPr txBox="1"/>
          <p:nvPr/>
        </p:nvSpPr>
        <p:spPr>
          <a:xfrm>
            <a:off x="3923928" y="1268760"/>
            <a:ext cx="4995338" cy="113877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Segoe UI" panose="020B0502040204020203" pitchFamily="34" charset="0"/>
                <a:ea typeface="等线" panose="02010600030101010101" pitchFamily="2" charset="-122"/>
                <a:cs typeface="Arial" panose="020B0604020202020204" pitchFamily="34" charset="0"/>
              </a:rPr>
              <a:t>VIT applies the Transformer arch. to computer Version</a:t>
            </a:r>
          </a:p>
          <a:p>
            <a:pPr marL="285750" indent="-285750">
              <a:buFont typeface="Arial" panose="020B0604020202020204" pitchFamily="34" charset="0"/>
              <a:buChar char="•"/>
            </a:pPr>
            <a:r>
              <a:rPr lang="en-US" sz="1400" dirty="0">
                <a:latin typeface="Segoe UI" panose="020B0502040204020203" pitchFamily="34" charset="0"/>
                <a:ea typeface="等线" panose="02010600030101010101" pitchFamily="2" charset="-122"/>
                <a:cs typeface="Arial" panose="020B0604020202020204" pitchFamily="34" charset="0"/>
              </a:rPr>
              <a:t>Segment an image into small "patches</a:t>
            </a:r>
          </a:p>
          <a:p>
            <a:pPr marL="285750" indent="-285750">
              <a:buFont typeface="Arial" panose="020B0604020202020204" pitchFamily="34" charset="0"/>
              <a:buChar char="•"/>
            </a:pPr>
            <a:r>
              <a:rPr lang="en-US" sz="1400" dirty="0">
                <a:latin typeface="Segoe UI" panose="020B0502040204020203" pitchFamily="34" charset="0"/>
                <a:ea typeface="等线" panose="02010600030101010101" pitchFamily="2" charset="-122"/>
                <a:cs typeface="Arial" panose="020B0604020202020204" pitchFamily="34" charset="0"/>
              </a:rPr>
              <a:t>Embedding and augmented with positional information</a:t>
            </a:r>
          </a:p>
          <a:p>
            <a:pPr marL="285750" indent="-285750">
              <a:buFont typeface="Arial" panose="020B0604020202020204" pitchFamily="34" charset="0"/>
              <a:buChar char="•"/>
            </a:pPr>
            <a:r>
              <a:rPr lang="en-US" sz="1400" dirty="0">
                <a:latin typeface="Segoe UI" panose="020B0502040204020203" pitchFamily="34" charset="0"/>
                <a:ea typeface="等线" panose="02010600030101010101" pitchFamily="2" charset="-122"/>
                <a:cs typeface="Arial" panose="020B0604020202020204" pitchFamily="34" charset="0"/>
              </a:rPr>
              <a:t>Processed through Transformer encoder layers [1]</a:t>
            </a:r>
          </a:p>
          <a:p>
            <a:pPr marL="285750" indent="-285750">
              <a:buFont typeface="Arial" panose="020B0604020202020204" pitchFamily="34" charset="0"/>
              <a:buChar char="•"/>
            </a:pPr>
            <a:endParaRPr lang="en-US" sz="1200" dirty="0">
              <a:latin typeface="Segoe UI" panose="020B0502040204020203" pitchFamily="34" charset="0"/>
              <a:ea typeface="等线" panose="02010600030101010101" pitchFamily="2" charset="-122"/>
            </a:endParaRPr>
          </a:p>
        </p:txBody>
      </p:sp>
      <p:pic>
        <p:nvPicPr>
          <p:cNvPr id="17" name="图片 16">
            <a:extLst>
              <a:ext uri="{FF2B5EF4-FFF2-40B4-BE49-F238E27FC236}">
                <a16:creationId xmlns:a16="http://schemas.microsoft.com/office/drawing/2014/main" id="{C5CC3A49-A8C2-7FAF-82E3-D999356287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785" y="4797152"/>
            <a:ext cx="2495406" cy="1374984"/>
          </a:xfrm>
          <a:prstGeom prst="rect">
            <a:avLst/>
          </a:prstGeom>
        </p:spPr>
      </p:pic>
      <p:pic>
        <p:nvPicPr>
          <p:cNvPr id="19" name="图片 18">
            <a:extLst>
              <a:ext uri="{FF2B5EF4-FFF2-40B4-BE49-F238E27FC236}">
                <a16:creationId xmlns:a16="http://schemas.microsoft.com/office/drawing/2014/main" id="{F4749314-50B9-770B-912B-AB8C8BC5358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04" y="4013391"/>
            <a:ext cx="2574329" cy="574021"/>
          </a:xfrm>
          <a:prstGeom prst="rect">
            <a:avLst/>
          </a:prstGeom>
        </p:spPr>
      </p:pic>
      <p:pic>
        <p:nvPicPr>
          <p:cNvPr id="23" name="图片 22">
            <a:extLst>
              <a:ext uri="{FF2B5EF4-FFF2-40B4-BE49-F238E27FC236}">
                <a16:creationId xmlns:a16="http://schemas.microsoft.com/office/drawing/2014/main" id="{1EA65CA2-3CA7-757E-CE86-E2BC7CD1246F}"/>
              </a:ext>
            </a:extLst>
          </p:cNvPr>
          <p:cNvPicPr>
            <a:picLocks noChangeAspect="1"/>
          </p:cNvPicPr>
          <p:nvPr/>
        </p:nvPicPr>
        <p:blipFill>
          <a:blip r:embed="rId7"/>
          <a:stretch>
            <a:fillRect/>
          </a:stretch>
        </p:blipFill>
        <p:spPr>
          <a:xfrm>
            <a:off x="119708" y="3265964"/>
            <a:ext cx="3138232" cy="753578"/>
          </a:xfrm>
          <a:prstGeom prst="rect">
            <a:avLst/>
          </a:prstGeom>
        </p:spPr>
      </p:pic>
      <p:sp>
        <p:nvSpPr>
          <p:cNvPr id="24" name="文本框 23">
            <a:extLst>
              <a:ext uri="{FF2B5EF4-FFF2-40B4-BE49-F238E27FC236}">
                <a16:creationId xmlns:a16="http://schemas.microsoft.com/office/drawing/2014/main" id="{83FC1D2B-4F9D-00E8-834F-48189E2723C7}"/>
              </a:ext>
            </a:extLst>
          </p:cNvPr>
          <p:cNvSpPr txBox="1"/>
          <p:nvPr/>
        </p:nvSpPr>
        <p:spPr>
          <a:xfrm>
            <a:off x="5149573" y="2487796"/>
            <a:ext cx="1582667" cy="369332"/>
          </a:xfrm>
          <a:prstGeom prst="rect">
            <a:avLst/>
          </a:prstGeom>
          <a:noFill/>
        </p:spPr>
        <p:txBody>
          <a:bodyPr wrap="square" rtlCol="0">
            <a:spAutoFit/>
          </a:bodyPr>
          <a:lstStyle/>
          <a:p>
            <a:pPr algn="ctr"/>
            <a:r>
              <a:rPr lang="en-US" dirty="0">
                <a:latin typeface="Segoe UI" panose="020B0502040204020203" pitchFamily="34" charset="0"/>
                <a:ea typeface="等线" panose="02010600030101010101" pitchFamily="2" charset="-122"/>
              </a:rPr>
              <a:t>VIT</a:t>
            </a:r>
            <a:endParaRPr lang="en-DE" dirty="0">
              <a:latin typeface="Segoe UI" panose="020B0502040204020203" pitchFamily="34" charset="0"/>
              <a:ea typeface="等线" panose="02010600030101010101" pitchFamily="2" charset="-122"/>
            </a:endParaRPr>
          </a:p>
        </p:txBody>
      </p:sp>
      <p:sp>
        <p:nvSpPr>
          <p:cNvPr id="25" name="箭头: 右 24">
            <a:extLst>
              <a:ext uri="{FF2B5EF4-FFF2-40B4-BE49-F238E27FC236}">
                <a16:creationId xmlns:a16="http://schemas.microsoft.com/office/drawing/2014/main" id="{F950F51C-E0A7-394D-78B1-AD6D71C83128}"/>
              </a:ext>
            </a:extLst>
          </p:cNvPr>
          <p:cNvSpPr/>
          <p:nvPr/>
        </p:nvSpPr>
        <p:spPr>
          <a:xfrm>
            <a:off x="3347864" y="4587412"/>
            <a:ext cx="144016"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04634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nt">
      <a:majorFont>
        <a:latin typeface="Segoe UI"/>
        <a:ea typeface="等线"/>
        <a:cs typeface=""/>
      </a:majorFont>
      <a:minorFont>
        <a:latin typeface="Segoe UI"/>
        <a:ea typeface="等线"/>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1203</TotalTime>
  <Words>1110</Words>
  <Application>Microsoft Office PowerPoint</Application>
  <PresentationFormat>全屏显示(4:3)</PresentationFormat>
  <Paragraphs>112</Paragraphs>
  <Slides>13</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13</vt:i4>
      </vt:variant>
    </vt:vector>
  </HeadingPairs>
  <TitlesOfParts>
    <vt:vector size="20" baseType="lpstr">
      <vt:lpstr>等线</vt:lpstr>
      <vt:lpstr>Arial</vt:lpstr>
      <vt:lpstr>Calibri</vt:lpstr>
      <vt:lpstr>Segoe UI</vt:lpstr>
      <vt:lpstr>Wingdings</vt:lpstr>
      <vt:lpstr>Office Theme</vt:lpstr>
      <vt:lpstr>Custom Design</vt:lpstr>
      <vt:lpstr>PowerPoint 演示文稿</vt:lpstr>
      <vt:lpstr>Introduction</vt:lpstr>
      <vt:lpstr>Data Collection and Preprocessing</vt:lpstr>
      <vt:lpstr>RESNET Model</vt:lpstr>
      <vt:lpstr>PowerPoint 演示文稿</vt:lpstr>
      <vt:lpstr> RNN &amp; LSTM </vt:lpstr>
      <vt:lpstr>LSTM Trained with NLTK Review Data </vt:lpstr>
      <vt:lpstr>Build a Transformer</vt:lpstr>
      <vt:lpstr>Transformer &amp; VIT (Vision Transformer)</vt:lpstr>
      <vt:lpstr>Build a ViT</vt:lpstr>
      <vt:lpstr>Resnet vs ViT</vt:lpstr>
      <vt:lpstr>Web APP with Flask</vt:lpstr>
      <vt:lpstr>PowerPoint 演示文稿</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Baodong Zhang</cp:lastModifiedBy>
  <cp:revision>209</cp:revision>
  <dcterms:created xsi:type="dcterms:W3CDTF">2014-04-01T16:35:38Z</dcterms:created>
  <dcterms:modified xsi:type="dcterms:W3CDTF">2024-06-20T16:04:51Z</dcterms:modified>
</cp:coreProperties>
</file>